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5" r:id="rId3"/>
    <p:sldId id="307" r:id="rId4"/>
    <p:sldId id="322" r:id="rId5"/>
    <p:sldId id="318" r:id="rId6"/>
    <p:sldId id="308" r:id="rId7"/>
    <p:sldId id="319" r:id="rId8"/>
    <p:sldId id="321" r:id="rId9"/>
    <p:sldId id="310" r:id="rId10"/>
    <p:sldId id="315" r:id="rId11"/>
    <p:sldId id="313" r:id="rId12"/>
    <p:sldId id="323" r:id="rId13"/>
    <p:sldId id="312" r:id="rId14"/>
    <p:sldId id="314" r:id="rId15"/>
    <p:sldId id="316" r:id="rId16"/>
    <p:sldId id="317" r:id="rId17"/>
    <p:sldId id="271" r:id="rId18"/>
    <p:sldId id="257" r:id="rId19"/>
    <p:sldId id="258" r:id="rId20"/>
    <p:sldId id="259" r:id="rId21"/>
    <p:sldId id="260" r:id="rId22"/>
    <p:sldId id="261" r:id="rId23"/>
    <p:sldId id="262" r:id="rId24"/>
    <p:sldId id="266" r:id="rId25"/>
    <p:sldId id="263" r:id="rId26"/>
    <p:sldId id="264" r:id="rId27"/>
    <p:sldId id="269" r:id="rId28"/>
    <p:sldId id="274" r:id="rId29"/>
    <p:sldId id="301" r:id="rId30"/>
    <p:sldId id="303" r:id="rId31"/>
    <p:sldId id="302" r:id="rId32"/>
    <p:sldId id="273" r:id="rId33"/>
    <p:sldId id="277" r:id="rId34"/>
    <p:sldId id="287" r:id="rId35"/>
    <p:sldId id="288" r:id="rId36"/>
    <p:sldId id="290" r:id="rId37"/>
    <p:sldId id="294" r:id="rId38"/>
    <p:sldId id="296" r:id="rId39"/>
    <p:sldId id="304" r:id="rId40"/>
    <p:sldId id="298" r:id="rId41"/>
    <p:sldId id="299" r:id="rId42"/>
    <p:sldId id="30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2" d="100"/>
          <a:sy n="72" d="100"/>
        </p:scale>
        <p:origin x="678"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904299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829167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3470191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89180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149325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4"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4047264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4"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334161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793095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346714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13936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2253282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126863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69117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3"/>
          <p:cNvSpPr>
            <a:spLocks noGrp="1"/>
          </p:cNvSpPr>
          <p:nvPr>
            <p:ph type="ftr" sz="quarter" idx="11"/>
          </p:nvPr>
        </p:nvSpPr>
        <p:spPr/>
        <p:txBody>
          <a:bodyPr/>
          <a:lstStyle/>
          <a:p>
            <a:endParaRPr lang="en-IE" dirty="0"/>
          </a:p>
        </p:txBody>
      </p:sp>
      <p:sp>
        <p:nvSpPr>
          <p:cNvPr id="6" name="Slide Number Placeholder 4"/>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425320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2"/>
          <p:cNvSpPr>
            <a:spLocks noGrp="1"/>
          </p:cNvSpPr>
          <p:nvPr>
            <p:ph type="ftr" sz="quarter" idx="11"/>
          </p:nvPr>
        </p:nvSpPr>
        <p:spPr/>
        <p:txBody>
          <a:bodyPr/>
          <a:lstStyle/>
          <a:p>
            <a:endParaRPr lang="en-IE" dirty="0"/>
          </a:p>
        </p:txBody>
      </p:sp>
      <p:sp>
        <p:nvSpPr>
          <p:cNvPr id="6" name="Slide Number Placeholder 3"/>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127365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5" name="Footer Placeholder 5"/>
          <p:cNvSpPr>
            <a:spLocks noGrp="1"/>
          </p:cNvSpPr>
          <p:nvPr>
            <p:ph type="ftr" sz="quarter" idx="11"/>
          </p:nvPr>
        </p:nvSpPr>
        <p:spPr/>
        <p:txBody>
          <a:bodyPr/>
          <a:lstStyle/>
          <a:p>
            <a:endParaRPr lang="en-IE" dirty="0"/>
          </a:p>
        </p:txBody>
      </p:sp>
      <p:sp>
        <p:nvSpPr>
          <p:cNvPr id="6" name="Slide Number Placeholder 6"/>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233829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D99034-0189-42AD-B893-213E5A699428}" type="datetimeFigureOut">
              <a:rPr lang="en-IE" smtClean="0"/>
              <a:t>04/09/2023</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25BE4BC-78B3-47D7-AF93-E5B79B3FA405}" type="slidenum">
              <a:rPr lang="en-IE" smtClean="0"/>
              <a:t>‹#›</a:t>
            </a:fld>
            <a:endParaRPr lang="en-IE" dirty="0"/>
          </a:p>
        </p:txBody>
      </p:sp>
    </p:spTree>
    <p:extLst>
      <p:ext uri="{BB962C8B-B14F-4D97-AF65-F5344CB8AC3E}">
        <p14:creationId xmlns:p14="http://schemas.microsoft.com/office/powerpoint/2010/main" val="89354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AD99034-0189-42AD-B893-213E5A699428}" type="datetimeFigureOut">
              <a:rPr lang="en-IE" smtClean="0"/>
              <a:t>04/09/2023</a:t>
            </a:fld>
            <a:endParaRPr lang="en-IE"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E"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25BE4BC-78B3-47D7-AF93-E5B79B3FA405}" type="slidenum">
              <a:rPr lang="en-IE" smtClean="0"/>
              <a:t>‹#›</a:t>
            </a:fld>
            <a:endParaRPr lang="en-IE" dirty="0"/>
          </a:p>
        </p:txBody>
      </p:sp>
    </p:spTree>
    <p:extLst>
      <p:ext uri="{BB962C8B-B14F-4D97-AF65-F5344CB8AC3E}">
        <p14:creationId xmlns:p14="http://schemas.microsoft.com/office/powerpoint/2010/main" val="33503980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picpedia.org/clipboard/accounting.html"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pixnio.com/people/male-men/working-together-build-construction-worker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hyperlink" Target="http://www.creative-commons-images.com/clipboard/income-tax.html"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hyperlink" Target="https://www.pxfuel.com/en/search?q=questions" TargetMode="Externa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F151-7F7C-4B39-A490-2B8C4EDD50C9}"/>
              </a:ext>
            </a:extLst>
          </p:cNvPr>
          <p:cNvSpPr>
            <a:spLocks noGrp="1"/>
          </p:cNvSpPr>
          <p:nvPr>
            <p:ph type="ctrTitle"/>
          </p:nvPr>
        </p:nvSpPr>
        <p:spPr>
          <a:xfrm>
            <a:off x="1674919" y="1501067"/>
            <a:ext cx="8456614" cy="1783671"/>
          </a:xfrm>
        </p:spPr>
        <p:txBody>
          <a:bodyPr>
            <a:normAutofit/>
          </a:bodyPr>
          <a:lstStyle/>
          <a:p>
            <a:r>
              <a:rPr lang="en-GB" dirty="0">
                <a:solidFill>
                  <a:srgbClr val="FF0000"/>
                </a:solidFill>
              </a:rPr>
              <a:t>BOOKKEEPING	</a:t>
            </a:r>
            <a:endParaRPr lang="en-IE" dirty="0">
              <a:solidFill>
                <a:srgbClr val="FF0000"/>
              </a:solidFill>
            </a:endParaRPr>
          </a:p>
        </p:txBody>
      </p:sp>
      <p:sp>
        <p:nvSpPr>
          <p:cNvPr id="3" name="Subtitle 2">
            <a:extLst>
              <a:ext uri="{FF2B5EF4-FFF2-40B4-BE49-F238E27FC236}">
                <a16:creationId xmlns:a16="http://schemas.microsoft.com/office/drawing/2014/main" id="{44A24F88-3EA4-4BB1-BD11-BAAA17B2D4DD}"/>
              </a:ext>
            </a:extLst>
          </p:cNvPr>
          <p:cNvSpPr>
            <a:spLocks noGrp="1"/>
          </p:cNvSpPr>
          <p:nvPr>
            <p:ph type="subTitle" idx="1"/>
          </p:nvPr>
        </p:nvSpPr>
        <p:spPr>
          <a:xfrm>
            <a:off x="1460376" y="3943088"/>
            <a:ext cx="9271247" cy="1783671"/>
          </a:xfrm>
        </p:spPr>
        <p:txBody>
          <a:bodyPr>
            <a:normAutofit fontScale="25000" lnSpcReduction="20000"/>
          </a:bodyPr>
          <a:lstStyle/>
          <a:p>
            <a:endParaRPr lang="en-GB" sz="5500" b="1" dirty="0">
              <a:solidFill>
                <a:schemeClr val="bg1"/>
              </a:solidFill>
            </a:endParaRPr>
          </a:p>
          <a:p>
            <a:r>
              <a:rPr lang="en-GB" sz="5500" b="1" dirty="0">
                <a:solidFill>
                  <a:schemeClr val="bg1"/>
                </a:solidFill>
              </a:rPr>
              <a:t>McGowan Accountancy Services</a:t>
            </a:r>
          </a:p>
          <a:p>
            <a:r>
              <a:rPr lang="en-GB" sz="5500" b="1" dirty="0" err="1">
                <a:solidFill>
                  <a:schemeClr val="bg1"/>
                </a:solidFill>
              </a:rPr>
              <a:t>Carrownabrickna</a:t>
            </a:r>
            <a:endParaRPr lang="en-GB" sz="5500" b="1" dirty="0">
              <a:solidFill>
                <a:schemeClr val="bg1"/>
              </a:solidFill>
            </a:endParaRPr>
          </a:p>
          <a:p>
            <a:r>
              <a:rPr lang="en-GB" sz="5500" b="1">
                <a:solidFill>
                  <a:schemeClr val="bg1"/>
                </a:solidFill>
              </a:rPr>
              <a:t>Gallowstown</a:t>
            </a:r>
            <a:endParaRPr lang="en-GB" sz="5500" b="1" dirty="0">
              <a:solidFill>
                <a:schemeClr val="bg1"/>
              </a:solidFill>
            </a:endParaRPr>
          </a:p>
          <a:p>
            <a:r>
              <a:rPr lang="en-GB" sz="5500" b="1" dirty="0">
                <a:solidFill>
                  <a:schemeClr val="bg1"/>
                </a:solidFill>
              </a:rPr>
              <a:t>Co. Roscommon</a:t>
            </a:r>
          </a:p>
          <a:p>
            <a:r>
              <a:rPr lang="en-GB" sz="5500" b="1" dirty="0">
                <a:solidFill>
                  <a:schemeClr val="bg1"/>
                </a:solidFill>
              </a:rPr>
              <a:t>(090) 6625818  and (086) 0352849  </a:t>
            </a:r>
          </a:p>
          <a:p>
            <a:endParaRPr lang="en-GB" b="1" dirty="0"/>
          </a:p>
          <a:p>
            <a:endParaRPr lang="en-IE" b="1" dirty="0"/>
          </a:p>
        </p:txBody>
      </p:sp>
      <p:sp>
        <p:nvSpPr>
          <p:cNvPr id="4" name="Rectangle 1">
            <a:extLst>
              <a:ext uri="{FF2B5EF4-FFF2-40B4-BE49-F238E27FC236}">
                <a16:creationId xmlns:a16="http://schemas.microsoft.com/office/drawing/2014/main" id="{A6E70600-0D4D-D77D-7B3A-2D5DA8310CC8}"/>
              </a:ext>
            </a:extLst>
          </p:cNvPr>
          <p:cNvSpPr>
            <a:spLocks noChangeArrowheads="1"/>
          </p:cNvSpPr>
          <p:nvPr/>
        </p:nvSpPr>
        <p:spPr bwMode="auto">
          <a:xfrm>
            <a:off x="251792"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026" name="Picture 2">
            <a:extLst>
              <a:ext uri="{FF2B5EF4-FFF2-40B4-BE49-F238E27FC236}">
                <a16:creationId xmlns:a16="http://schemas.microsoft.com/office/drawing/2014/main" id="{05FAC008-DC27-B9DF-8237-8C3DBB33CD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792" y="777875"/>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6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94C7-2D9B-4D17-A3F8-BE40DA4ECA0B}"/>
              </a:ext>
            </a:extLst>
          </p:cNvPr>
          <p:cNvSpPr>
            <a:spLocks noGrp="1"/>
          </p:cNvSpPr>
          <p:nvPr>
            <p:ph type="title"/>
          </p:nvPr>
        </p:nvSpPr>
        <p:spPr>
          <a:xfrm>
            <a:off x="688313" y="1170171"/>
            <a:ext cx="9404723" cy="1400530"/>
          </a:xfrm>
        </p:spPr>
        <p:txBody>
          <a:bodyPr>
            <a:normAutofit fontScale="90000"/>
          </a:bodyPr>
          <a:lstStyle/>
          <a:p>
            <a:br>
              <a:rPr lang="en-GB" b="1" dirty="0"/>
            </a:br>
            <a:r>
              <a:rPr lang="en-GB" b="1" dirty="0">
                <a:solidFill>
                  <a:schemeClr val="bg1"/>
                </a:solidFill>
              </a:rPr>
              <a:t>Records that should be  kept	</a:t>
            </a:r>
            <a:br>
              <a:rPr lang="en-GB" b="1" dirty="0">
                <a:solidFill>
                  <a:schemeClr val="bg1"/>
                </a:solidFill>
              </a:rPr>
            </a:br>
            <a:br>
              <a:rPr lang="en-GB" b="1" dirty="0">
                <a:solidFill>
                  <a:schemeClr val="bg1"/>
                </a:solidFill>
              </a:rPr>
            </a:br>
            <a:r>
              <a:rPr lang="en-GB" sz="2800" b="1" dirty="0">
                <a:solidFill>
                  <a:schemeClr val="bg1"/>
                </a:solidFill>
              </a:rPr>
              <a:t>Cheques Journal   -   </a:t>
            </a:r>
            <a:r>
              <a:rPr lang="en-GB" sz="2800" dirty="0">
                <a:solidFill>
                  <a:schemeClr val="bg1"/>
                </a:solidFill>
              </a:rPr>
              <a:t>is  a list of  payments made from your bank  account,  this  is  required for  each bank account</a:t>
            </a:r>
            <a:br>
              <a:rPr lang="en-GB" sz="2800" b="1" dirty="0">
                <a:solidFill>
                  <a:schemeClr val="bg1"/>
                </a:solidFill>
              </a:rPr>
            </a:br>
            <a:r>
              <a:rPr lang="en-GB" sz="2800" b="1" dirty="0">
                <a:solidFill>
                  <a:schemeClr val="bg1"/>
                </a:solidFill>
              </a:rPr>
              <a:t>Cash  Receipts Book  -  </a:t>
            </a:r>
            <a:r>
              <a:rPr lang="en-GB" sz="2800" dirty="0">
                <a:solidFill>
                  <a:schemeClr val="bg1"/>
                </a:solidFill>
              </a:rPr>
              <a:t>is a list of all cash  received and an explanation of where the funds have come from,  for  example,  debtors, loan, etc</a:t>
            </a:r>
            <a:br>
              <a:rPr lang="en-GB" sz="2800" dirty="0">
                <a:solidFill>
                  <a:schemeClr val="bg1"/>
                </a:solidFill>
              </a:rPr>
            </a:br>
            <a:r>
              <a:rPr lang="en-GB" sz="2800" b="1" dirty="0">
                <a:solidFill>
                  <a:schemeClr val="bg1"/>
                </a:solidFill>
              </a:rPr>
              <a:t>Sales  Day  Book -  </a:t>
            </a:r>
            <a:r>
              <a:rPr lang="en-GB" sz="2800" dirty="0">
                <a:solidFill>
                  <a:schemeClr val="bg1"/>
                </a:solidFill>
              </a:rPr>
              <a:t>Is  a list of all sales invoices, the  Sales  Day Book should spilt the  sales between the Vat and different types of product that you  sell</a:t>
            </a:r>
            <a:br>
              <a:rPr lang="en-GB" sz="2800" dirty="0">
                <a:solidFill>
                  <a:schemeClr val="bg1"/>
                </a:solidFill>
              </a:rPr>
            </a:br>
            <a:r>
              <a:rPr lang="en-GB" sz="2800" b="1" dirty="0">
                <a:solidFill>
                  <a:schemeClr val="bg1"/>
                </a:solidFill>
              </a:rPr>
              <a:t>Purchases  Day  Book -  </a:t>
            </a:r>
            <a:r>
              <a:rPr lang="en-GB" sz="2800" dirty="0">
                <a:solidFill>
                  <a:schemeClr val="bg1"/>
                </a:solidFill>
              </a:rPr>
              <a:t>Is  a list of  all purchase invoices. They  need to be  analysed into the cost of  and  expenses, and  administration expenses</a:t>
            </a:r>
            <a:endParaRPr lang="en-IE" b="1" dirty="0">
              <a:solidFill>
                <a:schemeClr val="bg1"/>
              </a:solidFill>
            </a:endParaRPr>
          </a:p>
        </p:txBody>
      </p:sp>
      <p:sp>
        <p:nvSpPr>
          <p:cNvPr id="3" name="Rectangle 1">
            <a:extLst>
              <a:ext uri="{FF2B5EF4-FFF2-40B4-BE49-F238E27FC236}">
                <a16:creationId xmlns:a16="http://schemas.microsoft.com/office/drawing/2014/main" id="{10253CD1-D1FB-B437-CF4C-21A15D583F16}"/>
              </a:ext>
            </a:extLst>
          </p:cNvPr>
          <p:cNvSpPr>
            <a:spLocks noChangeArrowheads="1"/>
          </p:cNvSpPr>
          <p:nvPr/>
        </p:nvSpPr>
        <p:spPr bwMode="auto">
          <a:xfrm>
            <a:off x="126609" y="7174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0242" name="Picture 2">
            <a:extLst>
              <a:ext uri="{FF2B5EF4-FFF2-40B4-BE49-F238E27FC236}">
                <a16:creationId xmlns:a16="http://schemas.microsoft.com/office/drawing/2014/main" id="{01DE40E8-043A-EA8B-959E-702A08DF94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09" y="580928"/>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97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AAFF-C251-42B1-8023-3ED82486DC19}"/>
              </a:ext>
            </a:extLst>
          </p:cNvPr>
          <p:cNvSpPr>
            <a:spLocks noGrp="1"/>
          </p:cNvSpPr>
          <p:nvPr>
            <p:ph type="title"/>
          </p:nvPr>
        </p:nvSpPr>
        <p:spPr>
          <a:xfrm>
            <a:off x="646112" y="1062319"/>
            <a:ext cx="10312620" cy="836816"/>
          </a:xfrm>
        </p:spPr>
        <p:txBody>
          <a:bodyPr/>
          <a:lstStyle/>
          <a:p>
            <a:r>
              <a:rPr lang="en-GB" dirty="0">
                <a:solidFill>
                  <a:schemeClr val="accent1"/>
                </a:solidFill>
              </a:rPr>
              <a:t>List of  Business  Customers/SUPPLIERS	</a:t>
            </a:r>
            <a:br>
              <a:rPr lang="en-GB" dirty="0">
                <a:solidFill>
                  <a:schemeClr val="accent1"/>
                </a:solidFill>
              </a:rPr>
            </a:br>
            <a:br>
              <a:rPr lang="en-GB" dirty="0">
                <a:solidFill>
                  <a:schemeClr val="accent1"/>
                </a:solidFill>
              </a:rPr>
            </a:br>
            <a:endParaRPr lang="en-IE" dirty="0">
              <a:solidFill>
                <a:schemeClr val="accent1"/>
              </a:solidFill>
            </a:endParaRPr>
          </a:p>
        </p:txBody>
      </p:sp>
      <p:sp>
        <p:nvSpPr>
          <p:cNvPr id="3" name="Content Placeholder 2">
            <a:extLst>
              <a:ext uri="{FF2B5EF4-FFF2-40B4-BE49-F238E27FC236}">
                <a16:creationId xmlns:a16="http://schemas.microsoft.com/office/drawing/2014/main" id="{FEE8BA5A-A10B-4AE6-828A-434EE6D92C76}"/>
              </a:ext>
            </a:extLst>
          </p:cNvPr>
          <p:cNvSpPr>
            <a:spLocks noGrp="1"/>
          </p:cNvSpPr>
          <p:nvPr>
            <p:ph idx="1"/>
          </p:nvPr>
        </p:nvSpPr>
        <p:spPr/>
        <p:txBody>
          <a:bodyPr/>
          <a:lstStyle/>
          <a:p>
            <a:pPr marL="0" indent="0">
              <a:buNone/>
            </a:pPr>
            <a:r>
              <a:rPr lang="en-GB" dirty="0">
                <a:solidFill>
                  <a:schemeClr val="bg1"/>
                </a:solidFill>
              </a:rPr>
              <a:t>A list of  all business customers   is  required  showing their  address and  telephone  numbers.  All invoices  issued  to  the  customer,  credit notes  issued,  date  the  invoices  were  paid  and  the  running  balance or  to show the  account is  cleared</a:t>
            </a:r>
          </a:p>
          <a:p>
            <a:pPr marL="0" indent="0">
              <a:buNone/>
            </a:pPr>
            <a:endParaRPr lang="en-GB" dirty="0">
              <a:solidFill>
                <a:schemeClr val="bg1"/>
              </a:solidFill>
            </a:endParaRPr>
          </a:p>
          <a:p>
            <a:pPr marL="0" indent="0">
              <a:buNone/>
            </a:pPr>
            <a:r>
              <a:rPr lang="en-GB" dirty="0">
                <a:solidFill>
                  <a:schemeClr val="bg1"/>
                </a:solidFill>
              </a:rPr>
              <a:t>A  list of  all business  suppliers  should  also be kept  showing  name and  address of  suppliers,  invoices  and credit  notes from suppliers  and the  date  you  paid  the  invoices  and  a running  balance  if  any</a:t>
            </a:r>
          </a:p>
        </p:txBody>
      </p:sp>
      <p:sp>
        <p:nvSpPr>
          <p:cNvPr id="4" name="Rectangle 1">
            <a:extLst>
              <a:ext uri="{FF2B5EF4-FFF2-40B4-BE49-F238E27FC236}">
                <a16:creationId xmlns:a16="http://schemas.microsoft.com/office/drawing/2014/main" id="{74BF0535-0D6A-2E7E-A32D-FDB3DD0FD26F}"/>
              </a:ext>
            </a:extLst>
          </p:cNvPr>
          <p:cNvSpPr>
            <a:spLocks noChangeArrowheads="1"/>
          </p:cNvSpPr>
          <p:nvPr/>
        </p:nvSpPr>
        <p:spPr bwMode="auto">
          <a:xfrm>
            <a:off x="0" y="609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1266" name="Picture 2">
            <a:extLst>
              <a:ext uri="{FF2B5EF4-FFF2-40B4-BE49-F238E27FC236}">
                <a16:creationId xmlns:a16="http://schemas.microsoft.com/office/drawing/2014/main" id="{EEA3709B-8787-159D-0185-EC3F4E28E2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473076"/>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6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94F6D-D6E1-48C5-B027-7E0E13DCCC0B}"/>
              </a:ext>
            </a:extLst>
          </p:cNvPr>
          <p:cNvSpPr>
            <a:spLocks noGrp="1"/>
          </p:cNvSpPr>
          <p:nvPr>
            <p:ph type="title"/>
          </p:nvPr>
        </p:nvSpPr>
        <p:spPr>
          <a:xfrm>
            <a:off x="646111" y="832545"/>
            <a:ext cx="9404723" cy="1400530"/>
          </a:xfrm>
        </p:spPr>
        <p:txBody>
          <a:bodyPr/>
          <a:lstStyle/>
          <a:p>
            <a:r>
              <a:rPr lang="en-GB" dirty="0">
                <a:solidFill>
                  <a:schemeClr val="accent1"/>
                </a:solidFill>
              </a:rPr>
              <a:t>Example of  Business  customers</a:t>
            </a:r>
            <a:endParaRPr lang="en-IE" dirty="0">
              <a:solidFill>
                <a:schemeClr val="accent1"/>
              </a:solidFill>
            </a:endParaRPr>
          </a:p>
        </p:txBody>
      </p:sp>
      <p:sp>
        <p:nvSpPr>
          <p:cNvPr id="3" name="Content Placeholder 2">
            <a:extLst>
              <a:ext uri="{FF2B5EF4-FFF2-40B4-BE49-F238E27FC236}">
                <a16:creationId xmlns:a16="http://schemas.microsoft.com/office/drawing/2014/main" id="{ED1FABDC-3AA0-4F46-A46B-F855F67249D5}"/>
              </a:ext>
            </a:extLst>
          </p:cNvPr>
          <p:cNvSpPr>
            <a:spLocks noGrp="1"/>
          </p:cNvSpPr>
          <p:nvPr>
            <p:ph idx="1"/>
          </p:nvPr>
        </p:nvSpPr>
        <p:spPr/>
        <p:txBody>
          <a:bodyPr/>
          <a:lstStyle/>
          <a:p>
            <a:pPr marL="0" indent="0">
              <a:buNone/>
            </a:pPr>
            <a:r>
              <a:rPr lang="en-GB" dirty="0">
                <a:solidFill>
                  <a:schemeClr val="accent1"/>
                </a:solidFill>
              </a:rPr>
              <a:t>Customers  as  at  30</a:t>
            </a:r>
            <a:r>
              <a:rPr lang="en-GB" baseline="30000" dirty="0">
                <a:solidFill>
                  <a:schemeClr val="accent1"/>
                </a:solidFill>
              </a:rPr>
              <a:t>th</a:t>
            </a:r>
            <a:r>
              <a:rPr lang="en-GB" dirty="0">
                <a:solidFill>
                  <a:schemeClr val="accent1"/>
                </a:solidFill>
              </a:rPr>
              <a:t>  June 2022</a:t>
            </a:r>
          </a:p>
          <a:p>
            <a:pPr marL="0" indent="0">
              <a:buNone/>
            </a:pPr>
            <a:r>
              <a:rPr lang="en-GB" dirty="0">
                <a:solidFill>
                  <a:schemeClr val="accent1"/>
                </a:solidFill>
              </a:rPr>
              <a:t>ABC  2    €300.00 </a:t>
            </a:r>
          </a:p>
          <a:p>
            <a:pPr marL="0" indent="0">
              <a:buNone/>
            </a:pPr>
            <a:r>
              <a:rPr lang="en-GB" dirty="0">
                <a:solidFill>
                  <a:schemeClr val="accent1"/>
                </a:solidFill>
              </a:rPr>
              <a:t>Paul Cox  €600.00</a:t>
            </a:r>
          </a:p>
          <a:p>
            <a:pPr marL="0" indent="0">
              <a:buNone/>
            </a:pPr>
            <a:r>
              <a:rPr lang="en-GB" dirty="0">
                <a:solidFill>
                  <a:schemeClr val="accent1"/>
                </a:solidFill>
              </a:rPr>
              <a:t>Peter  Frayne  €300</a:t>
            </a:r>
          </a:p>
          <a:p>
            <a:pPr marL="0" indent="0">
              <a:buNone/>
            </a:pPr>
            <a:r>
              <a:rPr lang="en-GB" dirty="0">
                <a:solidFill>
                  <a:schemeClr val="accent1"/>
                </a:solidFill>
              </a:rPr>
              <a:t>Julia  Stewart  €500.00</a:t>
            </a:r>
          </a:p>
          <a:p>
            <a:pPr marL="0" indent="0">
              <a:buNone/>
            </a:pPr>
            <a:endParaRPr lang="en-GB" dirty="0">
              <a:solidFill>
                <a:schemeClr val="accent1"/>
              </a:solidFill>
            </a:endParaRPr>
          </a:p>
          <a:p>
            <a:pPr marL="0" indent="0">
              <a:buNone/>
            </a:pPr>
            <a:endParaRPr lang="en-GB" dirty="0">
              <a:solidFill>
                <a:schemeClr val="bg1"/>
              </a:solidFill>
            </a:endParaRPr>
          </a:p>
          <a:p>
            <a:pPr marL="0" indent="0">
              <a:buNone/>
            </a:pPr>
            <a:r>
              <a:rPr lang="en-GB" dirty="0">
                <a:solidFill>
                  <a:schemeClr val="accent1"/>
                </a:solidFill>
              </a:rPr>
              <a:t>	</a:t>
            </a:r>
            <a:endParaRPr lang="en-IE" dirty="0">
              <a:solidFill>
                <a:schemeClr val="accent1"/>
              </a:solidFill>
            </a:endParaRPr>
          </a:p>
        </p:txBody>
      </p:sp>
      <p:sp>
        <p:nvSpPr>
          <p:cNvPr id="4" name="Rectangle 1">
            <a:extLst>
              <a:ext uri="{FF2B5EF4-FFF2-40B4-BE49-F238E27FC236}">
                <a16:creationId xmlns:a16="http://schemas.microsoft.com/office/drawing/2014/main" id="{9961EF2A-FD8F-1F3E-655E-BCA693743469}"/>
              </a:ext>
            </a:extLst>
          </p:cNvPr>
          <p:cNvSpPr>
            <a:spLocks noChangeArrowheads="1"/>
          </p:cNvSpPr>
          <p:nvPr/>
        </p:nvSpPr>
        <p:spPr bwMode="auto">
          <a:xfrm>
            <a:off x="0" y="37982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2290" name="Picture 2">
            <a:extLst>
              <a:ext uri="{FF2B5EF4-FFF2-40B4-BE49-F238E27FC236}">
                <a16:creationId xmlns:a16="http://schemas.microsoft.com/office/drawing/2014/main" id="{FB868C5B-9591-38A9-F85B-A081FA10C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43302"/>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2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1D73-7464-41CF-8237-F5A7A3382794}"/>
              </a:ext>
            </a:extLst>
          </p:cNvPr>
          <p:cNvSpPr>
            <a:spLocks noGrp="1"/>
          </p:cNvSpPr>
          <p:nvPr>
            <p:ph type="title"/>
          </p:nvPr>
        </p:nvSpPr>
        <p:spPr/>
        <p:txBody>
          <a:bodyPr/>
          <a:lstStyle/>
          <a:p>
            <a:r>
              <a:rPr lang="en-GB" dirty="0">
                <a:solidFill>
                  <a:schemeClr val="accent1"/>
                </a:solidFill>
              </a:rPr>
              <a:t>EVIDENCE OF  TRADING</a:t>
            </a:r>
            <a:endParaRPr lang="en-IE" dirty="0">
              <a:solidFill>
                <a:schemeClr val="accent1"/>
              </a:solidFill>
            </a:endParaRPr>
          </a:p>
        </p:txBody>
      </p:sp>
      <p:sp>
        <p:nvSpPr>
          <p:cNvPr id="3" name="Content Placeholder 2">
            <a:extLst>
              <a:ext uri="{FF2B5EF4-FFF2-40B4-BE49-F238E27FC236}">
                <a16:creationId xmlns:a16="http://schemas.microsoft.com/office/drawing/2014/main" id="{5ED89B80-1268-437E-AA36-FD911AB607D7}"/>
              </a:ext>
            </a:extLst>
          </p:cNvPr>
          <p:cNvSpPr>
            <a:spLocks noGrp="1"/>
          </p:cNvSpPr>
          <p:nvPr>
            <p:ph idx="1"/>
          </p:nvPr>
        </p:nvSpPr>
        <p:spPr/>
        <p:txBody>
          <a:bodyPr>
            <a:normAutofit lnSpcReduction="10000"/>
          </a:bodyPr>
          <a:lstStyle/>
          <a:p>
            <a:pPr marL="0" indent="0">
              <a:buNone/>
            </a:pPr>
            <a:r>
              <a:rPr lang="en-GB" dirty="0">
                <a:solidFill>
                  <a:schemeClr val="bg1"/>
                </a:solidFill>
              </a:rPr>
              <a:t>Social  Welfare  will carry out  3 months/9 month review and  will require  evidence  of  Trading.     The  following  need  to  be  available  for review</a:t>
            </a:r>
          </a:p>
          <a:p>
            <a:pPr marL="457200" indent="-457200">
              <a:buAutoNum type="alphaLcPeriod"/>
            </a:pPr>
            <a:r>
              <a:rPr lang="en-IE" dirty="0">
                <a:solidFill>
                  <a:schemeClr val="bg1"/>
                </a:solidFill>
              </a:rPr>
              <a:t>Invoices</a:t>
            </a:r>
          </a:p>
          <a:p>
            <a:pPr marL="457200" indent="-457200">
              <a:buAutoNum type="alphaLcPeriod"/>
            </a:pPr>
            <a:r>
              <a:rPr lang="en-IE" dirty="0">
                <a:solidFill>
                  <a:schemeClr val="bg1"/>
                </a:solidFill>
              </a:rPr>
              <a:t>Receipts   -  to  be  given  to customers  when  they  pay their  bills</a:t>
            </a:r>
          </a:p>
          <a:p>
            <a:pPr marL="457200" indent="-457200">
              <a:buAutoNum type="alphaLcPeriod"/>
            </a:pPr>
            <a:r>
              <a:rPr lang="en-IE" dirty="0">
                <a:solidFill>
                  <a:schemeClr val="bg1"/>
                </a:solidFill>
              </a:rPr>
              <a:t>Order books  showing  the  order  taken  and  paid  and  the  orders  for  future  work</a:t>
            </a:r>
          </a:p>
          <a:p>
            <a:pPr marL="457200" indent="-457200">
              <a:buAutoNum type="alphaLcPeriod"/>
            </a:pPr>
            <a:r>
              <a:rPr lang="en-IE" dirty="0">
                <a:solidFill>
                  <a:schemeClr val="bg1"/>
                </a:solidFill>
              </a:rPr>
              <a:t>Bank  statements  -  both  business  and personal accounts</a:t>
            </a:r>
          </a:p>
          <a:p>
            <a:pPr marL="0" indent="0">
              <a:buNone/>
            </a:pPr>
            <a:endParaRPr lang="en-IE" dirty="0">
              <a:solidFill>
                <a:schemeClr val="bg1"/>
              </a:solidFill>
            </a:endParaRPr>
          </a:p>
          <a:p>
            <a:pPr marL="0" indent="0">
              <a:buNone/>
            </a:pPr>
            <a:r>
              <a:rPr lang="en-IE" dirty="0">
                <a:solidFill>
                  <a:schemeClr val="bg1"/>
                </a:solidFill>
              </a:rPr>
              <a:t>All  records  need to kept  from the  date  the  business  commences to 3  months  and  9  months  respectively </a:t>
            </a:r>
          </a:p>
          <a:p>
            <a:pPr marL="457200" indent="-457200">
              <a:buAutoNum type="alphaLcPeriod"/>
            </a:pPr>
            <a:endParaRPr lang="en-GB" dirty="0">
              <a:solidFill>
                <a:schemeClr val="bg1"/>
              </a:solidFill>
            </a:endParaRPr>
          </a:p>
        </p:txBody>
      </p:sp>
      <p:sp>
        <p:nvSpPr>
          <p:cNvPr id="4" name="Rectangle 1">
            <a:extLst>
              <a:ext uri="{FF2B5EF4-FFF2-40B4-BE49-F238E27FC236}">
                <a16:creationId xmlns:a16="http://schemas.microsoft.com/office/drawing/2014/main" id="{B398F0F4-C584-D661-6FB7-4CAA9AAF1F5C}"/>
              </a:ext>
            </a:extLst>
          </p:cNvPr>
          <p:cNvSpPr>
            <a:spLocks noChangeArrowheads="1"/>
          </p:cNvSpPr>
          <p:nvPr/>
        </p:nvSpPr>
        <p:spPr bwMode="auto">
          <a:xfrm>
            <a:off x="0" y="-161807"/>
            <a:ext cx="1078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5" name="Rectangle 3">
            <a:extLst>
              <a:ext uri="{FF2B5EF4-FFF2-40B4-BE49-F238E27FC236}">
                <a16:creationId xmlns:a16="http://schemas.microsoft.com/office/drawing/2014/main" id="{F37AA522-F597-7C63-AD68-14349AB70F73}"/>
              </a:ext>
            </a:extLst>
          </p:cNvPr>
          <p:cNvSpPr>
            <a:spLocks noChangeArrowheads="1"/>
          </p:cNvSpPr>
          <p:nvPr/>
        </p:nvSpPr>
        <p:spPr bwMode="auto">
          <a:xfrm>
            <a:off x="0" y="3721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3316" name="Picture 4">
            <a:extLst>
              <a:ext uri="{FF2B5EF4-FFF2-40B4-BE49-F238E27FC236}">
                <a16:creationId xmlns:a16="http://schemas.microsoft.com/office/drawing/2014/main" id="{A3B367B5-264D-875B-DA96-97F2AB286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35660"/>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15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18B2-0F46-41EA-BF26-7F117B86E0A3}"/>
              </a:ext>
            </a:extLst>
          </p:cNvPr>
          <p:cNvSpPr>
            <a:spLocks noGrp="1"/>
          </p:cNvSpPr>
          <p:nvPr>
            <p:ph type="title"/>
          </p:nvPr>
        </p:nvSpPr>
        <p:spPr/>
        <p:txBody>
          <a:bodyPr/>
          <a:lstStyle/>
          <a:p>
            <a:pPr algn="ctr"/>
            <a:r>
              <a:rPr lang="en-GB" dirty="0">
                <a:solidFill>
                  <a:schemeClr val="accent1"/>
                </a:solidFill>
              </a:rPr>
              <a:t>EMPLOYEES	</a:t>
            </a:r>
            <a:endParaRPr lang="en-IE" dirty="0">
              <a:solidFill>
                <a:schemeClr val="accent1"/>
              </a:solidFill>
            </a:endParaRPr>
          </a:p>
        </p:txBody>
      </p:sp>
      <p:sp>
        <p:nvSpPr>
          <p:cNvPr id="3" name="Content Placeholder 2">
            <a:extLst>
              <a:ext uri="{FF2B5EF4-FFF2-40B4-BE49-F238E27FC236}">
                <a16:creationId xmlns:a16="http://schemas.microsoft.com/office/drawing/2014/main" id="{3687926C-792E-47C2-A217-216C7BDF240A}"/>
              </a:ext>
            </a:extLst>
          </p:cNvPr>
          <p:cNvSpPr>
            <a:spLocks noGrp="1"/>
          </p:cNvSpPr>
          <p:nvPr>
            <p:ph idx="1"/>
          </p:nvPr>
        </p:nvSpPr>
        <p:spPr/>
        <p:txBody>
          <a:bodyPr/>
          <a:lstStyle/>
          <a:p>
            <a:r>
              <a:rPr lang="en-GB" dirty="0">
                <a:solidFill>
                  <a:schemeClr val="bg1"/>
                </a:solidFill>
              </a:rPr>
              <a:t>It is  important  that  a list of employees  is kept,  showing  name and  address of  employees,  commencement  date of  employment, and  the  amount of  wages  paid to each  employee.</a:t>
            </a:r>
          </a:p>
          <a:p>
            <a:r>
              <a:rPr lang="en-GB" dirty="0">
                <a:solidFill>
                  <a:schemeClr val="bg1"/>
                </a:solidFill>
              </a:rPr>
              <a:t>This  information will be  kept  on the payroll  package  and  will be  very  easy obtained.  </a:t>
            </a:r>
          </a:p>
          <a:p>
            <a:r>
              <a:rPr lang="en-GB" dirty="0">
                <a:solidFill>
                  <a:schemeClr val="bg1"/>
                </a:solidFill>
              </a:rPr>
              <a:t>It is  very  important  that  Contract of  Employments  are  given to employees  5  days  after  commencement</a:t>
            </a:r>
          </a:p>
          <a:p>
            <a:endParaRPr lang="en-GB" dirty="0">
              <a:solidFill>
                <a:schemeClr val="bg1"/>
              </a:solidFill>
            </a:endParaRPr>
          </a:p>
        </p:txBody>
      </p:sp>
      <p:sp>
        <p:nvSpPr>
          <p:cNvPr id="4" name="Rectangle 1">
            <a:extLst>
              <a:ext uri="{FF2B5EF4-FFF2-40B4-BE49-F238E27FC236}">
                <a16:creationId xmlns:a16="http://schemas.microsoft.com/office/drawing/2014/main" id="{2B9B09F3-5703-212B-177C-97992BF80DA4}"/>
              </a:ext>
            </a:extLst>
          </p:cNvPr>
          <p:cNvSpPr>
            <a:spLocks noChangeArrowheads="1"/>
          </p:cNvSpPr>
          <p:nvPr/>
        </p:nvSpPr>
        <p:spPr bwMode="auto">
          <a:xfrm>
            <a:off x="0" y="33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4338" name="Picture 2">
            <a:extLst>
              <a:ext uri="{FF2B5EF4-FFF2-40B4-BE49-F238E27FC236}">
                <a16:creationId xmlns:a16="http://schemas.microsoft.com/office/drawing/2014/main" id="{32476AF8-E716-78D7-E883-943A7BF1F6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00525"/>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3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086E-4432-4129-9405-CC42D5997E32}"/>
              </a:ext>
            </a:extLst>
          </p:cNvPr>
          <p:cNvSpPr>
            <a:spLocks noGrp="1"/>
          </p:cNvSpPr>
          <p:nvPr>
            <p:ph type="title"/>
          </p:nvPr>
        </p:nvSpPr>
        <p:spPr>
          <a:xfrm>
            <a:off x="1036320" y="334645"/>
            <a:ext cx="10515600" cy="990302"/>
          </a:xfrm>
        </p:spPr>
        <p:txBody>
          <a:bodyPr>
            <a:normAutofit fontScale="90000"/>
          </a:bodyPr>
          <a:lstStyle/>
          <a:p>
            <a:pPr algn="ctr"/>
            <a:r>
              <a:rPr lang="en-GB" b="1" dirty="0"/>
              <a:t>Records that should be  kept	</a:t>
            </a:r>
            <a:br>
              <a:rPr lang="en-GB" dirty="0"/>
            </a:br>
            <a:br>
              <a:rPr lang="en-GB" dirty="0"/>
            </a:br>
            <a:r>
              <a:rPr lang="en-GB" sz="3100" b="1" dirty="0"/>
              <a:t>Sales Invoice </a:t>
            </a:r>
            <a:r>
              <a:rPr lang="en-GB" sz="3100" dirty="0"/>
              <a:t>-  A copy of  all sales invoices must be maintained</a:t>
            </a:r>
            <a:br>
              <a:rPr lang="en-GB" sz="3100" dirty="0"/>
            </a:br>
            <a:r>
              <a:rPr lang="en-GB" sz="3100" b="1" dirty="0"/>
              <a:t>Purchase Invoice </a:t>
            </a:r>
            <a:r>
              <a:rPr lang="en-GB" sz="3100" dirty="0"/>
              <a:t>– A copy of all invoices listed in your  daybooks must be retained</a:t>
            </a:r>
            <a:br>
              <a:rPr lang="en-GB" sz="3100" dirty="0"/>
            </a:br>
            <a:r>
              <a:rPr lang="en-GB" sz="3100" b="1" dirty="0"/>
              <a:t>Stock Record  </a:t>
            </a:r>
            <a:r>
              <a:rPr lang="en-GB" sz="3100" dirty="0"/>
              <a:t>- The type of records here depends on your business.  This may be an  area that should be  discussed with your  accountant</a:t>
            </a:r>
            <a:br>
              <a:rPr lang="en-GB" sz="3100" dirty="0"/>
            </a:br>
            <a:r>
              <a:rPr lang="en-GB" sz="3100" b="1" dirty="0"/>
              <a:t>Bank Statements -  </a:t>
            </a:r>
            <a:r>
              <a:rPr lang="en-GB" sz="3100" dirty="0"/>
              <a:t>All bank statements from all your  accounts should be maintained.  All of  the  above  records must be kept for seven years </a:t>
            </a:r>
            <a:br>
              <a:rPr lang="en-GB" dirty="0"/>
            </a:br>
            <a:endParaRPr lang="en-IE" dirty="0"/>
          </a:p>
        </p:txBody>
      </p:sp>
      <p:sp>
        <p:nvSpPr>
          <p:cNvPr id="3" name="Rectangle 1">
            <a:extLst>
              <a:ext uri="{FF2B5EF4-FFF2-40B4-BE49-F238E27FC236}">
                <a16:creationId xmlns:a16="http://schemas.microsoft.com/office/drawing/2014/main" id="{84DB1B45-8877-1C77-908E-3AABEC6C6F5B}"/>
              </a:ext>
            </a:extLst>
          </p:cNvPr>
          <p:cNvSpPr>
            <a:spLocks noChangeArrowheads="1"/>
          </p:cNvSpPr>
          <p:nvPr/>
        </p:nvSpPr>
        <p:spPr bwMode="auto">
          <a:xfrm>
            <a:off x="-145366" y="3346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McGowan Accountancy Services 2023 </a:t>
            </a:r>
          </a:p>
        </p:txBody>
      </p:sp>
      <p:pic>
        <p:nvPicPr>
          <p:cNvPr id="15362" name="Picture 2">
            <a:extLst>
              <a:ext uri="{FF2B5EF4-FFF2-40B4-BE49-F238E27FC236}">
                <a16:creationId xmlns:a16="http://schemas.microsoft.com/office/drawing/2014/main" id="{30D0B8EE-5F9A-B5A3-2EF0-F7BF1BF4B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15582"/>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17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61F9-3DF3-417A-9F8B-B9FB5D3283FE}"/>
              </a:ext>
            </a:extLst>
          </p:cNvPr>
          <p:cNvSpPr>
            <a:spLocks noGrp="1"/>
          </p:cNvSpPr>
          <p:nvPr>
            <p:ph type="title"/>
          </p:nvPr>
        </p:nvSpPr>
        <p:spPr/>
        <p:txBody>
          <a:bodyPr/>
          <a:lstStyle/>
          <a:p>
            <a:r>
              <a:rPr lang="en-GB" dirty="0">
                <a:solidFill>
                  <a:schemeClr val="accent1"/>
                </a:solidFill>
              </a:rPr>
              <a:t>MENTORING AND MONITORING REVIEWS</a:t>
            </a:r>
            <a:br>
              <a:rPr lang="en-GB" dirty="0">
                <a:solidFill>
                  <a:schemeClr val="accent1"/>
                </a:solidFill>
              </a:rPr>
            </a:br>
            <a:br>
              <a:rPr lang="en-GB" dirty="0">
                <a:solidFill>
                  <a:schemeClr val="accent1"/>
                </a:solidFill>
              </a:rPr>
            </a:br>
            <a:r>
              <a:rPr lang="en-GB" dirty="0">
                <a:solidFill>
                  <a:schemeClr val="bg1"/>
                </a:solidFill>
              </a:rPr>
              <a:t>Social  Welfare  will  carry out  mentoring and monitoring  reviews,  at  both  3  months  and 9 months.  </a:t>
            </a:r>
            <a:br>
              <a:rPr lang="en-GB" dirty="0">
                <a:solidFill>
                  <a:schemeClr val="bg1"/>
                </a:solidFill>
              </a:rPr>
            </a:br>
            <a:r>
              <a:rPr lang="en-GB" dirty="0">
                <a:solidFill>
                  <a:schemeClr val="bg1"/>
                </a:solidFill>
              </a:rPr>
              <a:t>The  review forms  will be  completed  and  signed  by  the case  officer </a:t>
            </a:r>
            <a:r>
              <a:rPr lang="en-GB">
                <a:solidFill>
                  <a:schemeClr val="bg1"/>
                </a:solidFill>
              </a:rPr>
              <a:t>and customer	  </a:t>
            </a:r>
            <a:br>
              <a:rPr lang="en-GB" dirty="0">
                <a:solidFill>
                  <a:schemeClr val="accent1"/>
                </a:solidFill>
              </a:rPr>
            </a:br>
            <a:br>
              <a:rPr lang="en-GB" dirty="0">
                <a:solidFill>
                  <a:schemeClr val="accent1"/>
                </a:solidFill>
              </a:rPr>
            </a:br>
            <a:endParaRPr lang="en-IE" dirty="0">
              <a:solidFill>
                <a:schemeClr val="accent1"/>
              </a:solidFill>
            </a:endParaRPr>
          </a:p>
        </p:txBody>
      </p:sp>
      <p:sp>
        <p:nvSpPr>
          <p:cNvPr id="3" name="Rectangle 1">
            <a:extLst>
              <a:ext uri="{FF2B5EF4-FFF2-40B4-BE49-F238E27FC236}">
                <a16:creationId xmlns:a16="http://schemas.microsoft.com/office/drawing/2014/main" id="{7F95C730-BCA2-399E-1EAE-43B2DCCA0725}"/>
              </a:ext>
            </a:extLst>
          </p:cNvPr>
          <p:cNvSpPr>
            <a:spLocks noChangeArrowheads="1"/>
          </p:cNvSpPr>
          <p:nvPr/>
        </p:nvSpPr>
        <p:spPr bwMode="auto">
          <a:xfrm>
            <a:off x="0" y="351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6386" name="Picture 2">
            <a:extLst>
              <a:ext uri="{FF2B5EF4-FFF2-40B4-BE49-F238E27FC236}">
                <a16:creationId xmlns:a16="http://schemas.microsoft.com/office/drawing/2014/main" id="{05205EFE-E005-76B2-F31C-2C1BDC14B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14593"/>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19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4B74A7-A2DC-420D-A480-B3C3513CCC96}"/>
              </a:ext>
            </a:extLst>
          </p:cNvPr>
          <p:cNvSpPr>
            <a:spLocks noChangeArrowheads="1"/>
          </p:cNvSpPr>
          <p:nvPr/>
        </p:nvSpPr>
        <p:spPr bwMode="auto">
          <a:xfrm flipV="1">
            <a:off x="1" y="2277143"/>
            <a:ext cx="20153814"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9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hlinkClick r:id="rId2"/>
              </a:rPr>
              <a:t>This Photo</a:t>
            </a:r>
            <a:r>
              <a:rPr kumimoji="0" lang="en-US" altLang="en-US" sz="1800" b="0" i="0" u="none" strike="noStrike" cap="none" normalizeH="0" baseline="0">
                <a:ln>
                  <a:noFill/>
                </a:ln>
                <a:solidFill>
                  <a:schemeClr val="tx1"/>
                </a:solidFill>
                <a:effectLst/>
                <a:latin typeface="Arial" panose="020B0604020202020204" pitchFamily="34" charset="0"/>
              </a:rPr>
              <a:t> by Unknown Author is licensed under </a:t>
            </a:r>
            <a:r>
              <a:rPr kumimoji="0" lang="en-US" altLang="en-US" sz="1800" b="0" i="0" u="none" strike="noStrike" cap="none" normalizeH="0" baseline="0">
                <a:ln>
                  <a:noFill/>
                </a:ln>
                <a:solidFill>
                  <a:schemeClr val="tx1"/>
                </a:solidFill>
                <a:effectLst/>
                <a:latin typeface="Arial" panose="020B0604020202020204" pitchFamily="34" charset="0"/>
                <a:hlinkClick r:id="rId3"/>
              </a:rPr>
              <a:t>CC BY-SA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2" name="Picture 2">
            <a:extLst>
              <a:ext uri="{FF2B5EF4-FFF2-40B4-BE49-F238E27FC236}">
                <a16:creationId xmlns:a16="http://schemas.microsoft.com/office/drawing/2014/main" id="{9F988F23-F13E-4C64-A914-1F83DEDE0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3963" y="801996"/>
            <a:ext cx="9445364" cy="51678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2EBDB252-8F25-2B97-03D6-D0F3F1512FC9}"/>
              </a:ext>
            </a:extLst>
          </p:cNvPr>
          <p:cNvSpPr>
            <a:spLocks noChangeArrowheads="1"/>
          </p:cNvSpPr>
          <p:nvPr/>
        </p:nvSpPr>
        <p:spPr bwMode="auto">
          <a:xfrm>
            <a:off x="0" y="337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7410" name="Picture 2">
            <a:extLst>
              <a:ext uri="{FF2B5EF4-FFF2-40B4-BE49-F238E27FC236}">
                <a16:creationId xmlns:a16="http://schemas.microsoft.com/office/drawing/2014/main" id="{6F97A2F0-F169-277A-7D9F-A5D808630D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201100"/>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90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CD5A5-39AF-4DDA-A838-782880262B18}"/>
              </a:ext>
            </a:extLst>
          </p:cNvPr>
          <p:cNvSpPr>
            <a:spLocks noGrp="1"/>
          </p:cNvSpPr>
          <p:nvPr>
            <p:ph type="title"/>
          </p:nvPr>
        </p:nvSpPr>
        <p:spPr>
          <a:xfrm>
            <a:off x="1103312" y="745588"/>
            <a:ext cx="8947522" cy="1107660"/>
          </a:xfrm>
        </p:spPr>
        <p:txBody>
          <a:bodyPr/>
          <a:lstStyle/>
          <a:p>
            <a:pPr algn="ctr"/>
            <a:r>
              <a:rPr lang="en-GB" dirty="0"/>
              <a:t>  </a:t>
            </a:r>
            <a:r>
              <a:rPr lang="en-GB" b="1" dirty="0"/>
              <a:t>Definition of  Accounting</a:t>
            </a:r>
            <a:endParaRPr lang="en-IE" b="1" dirty="0"/>
          </a:p>
        </p:txBody>
      </p:sp>
      <p:sp>
        <p:nvSpPr>
          <p:cNvPr id="3" name="Content Placeholder 2">
            <a:extLst>
              <a:ext uri="{FF2B5EF4-FFF2-40B4-BE49-F238E27FC236}">
                <a16:creationId xmlns:a16="http://schemas.microsoft.com/office/drawing/2014/main" id="{40B994DC-13A5-47F3-A34D-1B549DC451C0}"/>
              </a:ext>
            </a:extLst>
          </p:cNvPr>
          <p:cNvSpPr>
            <a:spLocks noGrp="1"/>
          </p:cNvSpPr>
          <p:nvPr>
            <p:ph idx="1"/>
          </p:nvPr>
        </p:nvSpPr>
        <p:spPr/>
        <p:txBody>
          <a:bodyPr/>
          <a:lstStyle/>
          <a:p>
            <a:r>
              <a:rPr lang="en-GB" dirty="0"/>
              <a:t>Is the  language of  business.  It  assists in the  evaluation of  staff</a:t>
            </a:r>
          </a:p>
          <a:p>
            <a:endParaRPr lang="en-GB" dirty="0"/>
          </a:p>
          <a:p>
            <a:r>
              <a:rPr lang="en-GB" dirty="0"/>
              <a:t>Financial statements  are the  primary means of  communication financial information to parties outside the business  organization</a:t>
            </a:r>
          </a:p>
          <a:p>
            <a:endParaRPr lang="en-GB" dirty="0"/>
          </a:p>
          <a:p>
            <a:r>
              <a:rPr lang="en-GB" dirty="0"/>
              <a:t>Accounting uses  the  past in order to take action in the present and  change the future</a:t>
            </a:r>
          </a:p>
          <a:p>
            <a:endParaRPr lang="en-GB" dirty="0"/>
          </a:p>
          <a:p>
            <a:pPr marL="0" indent="0">
              <a:buNone/>
            </a:pPr>
            <a:endParaRPr lang="en-GB" dirty="0"/>
          </a:p>
          <a:p>
            <a:endParaRPr lang="en-GB" dirty="0"/>
          </a:p>
          <a:p>
            <a:pPr marL="0" indent="0">
              <a:buNone/>
            </a:pPr>
            <a:endParaRPr lang="en-GB" dirty="0"/>
          </a:p>
          <a:p>
            <a:endParaRPr lang="en-IE" dirty="0"/>
          </a:p>
        </p:txBody>
      </p:sp>
      <p:sp>
        <p:nvSpPr>
          <p:cNvPr id="5" name="Rectangle 1">
            <a:extLst>
              <a:ext uri="{FF2B5EF4-FFF2-40B4-BE49-F238E27FC236}">
                <a16:creationId xmlns:a16="http://schemas.microsoft.com/office/drawing/2014/main" id="{B885A80A-EEB8-DD67-78CC-9229512FF56F}"/>
              </a:ext>
            </a:extLst>
          </p:cNvPr>
          <p:cNvSpPr>
            <a:spLocks noChangeArrowheads="1"/>
          </p:cNvSpPr>
          <p:nvPr/>
        </p:nvSpPr>
        <p:spPr bwMode="auto">
          <a:xfrm>
            <a:off x="168812" y="4923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8434" name="Picture 2">
            <a:extLst>
              <a:ext uri="{FF2B5EF4-FFF2-40B4-BE49-F238E27FC236}">
                <a16:creationId xmlns:a16="http://schemas.microsoft.com/office/drawing/2014/main" id="{C9279791-28C4-49D2-ACE4-3A5994AA7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12" y="355845"/>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28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927E-A76F-4AE6-A734-97EF023C2B3F}"/>
              </a:ext>
            </a:extLst>
          </p:cNvPr>
          <p:cNvSpPr>
            <a:spLocks noGrp="1"/>
          </p:cNvSpPr>
          <p:nvPr>
            <p:ph type="title"/>
          </p:nvPr>
        </p:nvSpPr>
        <p:spPr>
          <a:xfrm>
            <a:off x="1364566" y="787790"/>
            <a:ext cx="8686268" cy="1065457"/>
          </a:xfrm>
        </p:spPr>
        <p:txBody>
          <a:bodyPr/>
          <a:lstStyle/>
          <a:p>
            <a:pPr algn="ctr"/>
            <a:r>
              <a:rPr lang="en-GB" b="1" dirty="0"/>
              <a:t>Accounting  Definitions</a:t>
            </a:r>
            <a:endParaRPr lang="en-IE" b="1" dirty="0"/>
          </a:p>
        </p:txBody>
      </p:sp>
      <p:sp>
        <p:nvSpPr>
          <p:cNvPr id="3" name="Content Placeholder 2">
            <a:extLst>
              <a:ext uri="{FF2B5EF4-FFF2-40B4-BE49-F238E27FC236}">
                <a16:creationId xmlns:a16="http://schemas.microsoft.com/office/drawing/2014/main" id="{71DA1A41-9C40-4899-ABBD-8F68AD71BBCE}"/>
              </a:ext>
            </a:extLst>
          </p:cNvPr>
          <p:cNvSpPr>
            <a:spLocks noGrp="1"/>
          </p:cNvSpPr>
          <p:nvPr>
            <p:ph idx="1"/>
          </p:nvPr>
        </p:nvSpPr>
        <p:spPr/>
        <p:txBody>
          <a:bodyPr>
            <a:normAutofit/>
          </a:bodyPr>
          <a:lstStyle/>
          <a:p>
            <a:r>
              <a:rPr lang="en-GB" b="1" dirty="0"/>
              <a:t>Asset</a:t>
            </a:r>
            <a:r>
              <a:rPr lang="en-GB" dirty="0"/>
              <a:t> is a resource with economic value that an business, owns or controls with the expectation that it will provide a future benefit, as a result of  past  transactions</a:t>
            </a:r>
          </a:p>
          <a:p>
            <a:r>
              <a:rPr lang="en-GB" b="1" dirty="0"/>
              <a:t>Liability </a:t>
            </a:r>
            <a:r>
              <a:rPr lang="en-GB" dirty="0"/>
              <a:t>is something a person or company owes, usually a sum of money. Liabilities are settled over time through the transfer of economic benefits including money, goods, or services as  a result of past  transactions</a:t>
            </a:r>
          </a:p>
          <a:p>
            <a:r>
              <a:rPr lang="en-GB" b="1" dirty="0"/>
              <a:t>Revenue </a:t>
            </a:r>
            <a:r>
              <a:rPr lang="en-GB" dirty="0"/>
              <a:t>is the income generated from normal business operations and includes discounts and deductions for returned merchandise. </a:t>
            </a:r>
          </a:p>
          <a:p>
            <a:r>
              <a:rPr lang="en-GB" b="1" dirty="0"/>
              <a:t>Expense  </a:t>
            </a:r>
            <a:r>
              <a:rPr lang="en-GB" dirty="0"/>
              <a:t>is the cost of operations that a company incurs to generate revenue. As the popular saying goes, “it costs money to make money.” </a:t>
            </a:r>
            <a:endParaRPr lang="en-IE" b="1" dirty="0"/>
          </a:p>
        </p:txBody>
      </p:sp>
      <p:sp>
        <p:nvSpPr>
          <p:cNvPr id="4" name="Rectangle 1">
            <a:extLst>
              <a:ext uri="{FF2B5EF4-FFF2-40B4-BE49-F238E27FC236}">
                <a16:creationId xmlns:a16="http://schemas.microsoft.com/office/drawing/2014/main" id="{D1EF4246-E36D-4E82-8C61-AD77E304E53B}"/>
              </a:ext>
            </a:extLst>
          </p:cNvPr>
          <p:cNvSpPr>
            <a:spLocks noChangeArrowheads="1"/>
          </p:cNvSpPr>
          <p:nvPr/>
        </p:nvSpPr>
        <p:spPr bwMode="auto">
          <a:xfrm>
            <a:off x="0" y="3938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19458" name="Picture 2">
            <a:extLst>
              <a:ext uri="{FF2B5EF4-FFF2-40B4-BE49-F238E27FC236}">
                <a16:creationId xmlns:a16="http://schemas.microsoft.com/office/drawing/2014/main" id="{56F9913A-2288-A411-1B21-FB627AF8E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57371"/>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4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249B4-6106-4FAE-B5F0-F913605D6F50}"/>
              </a:ext>
            </a:extLst>
          </p:cNvPr>
          <p:cNvSpPr>
            <a:spLocks noGrp="1"/>
          </p:cNvSpPr>
          <p:nvPr>
            <p:ph type="title"/>
          </p:nvPr>
        </p:nvSpPr>
        <p:spPr/>
        <p:txBody>
          <a:bodyPr/>
          <a:lstStyle/>
          <a:p>
            <a:pPr algn="ctr"/>
            <a:r>
              <a:rPr lang="en-GB" dirty="0">
                <a:solidFill>
                  <a:schemeClr val="accent1"/>
                </a:solidFill>
              </a:rPr>
              <a:t>BUSINESS  BANK  ACCOUNT</a:t>
            </a:r>
            <a:endParaRPr lang="en-IE" dirty="0">
              <a:solidFill>
                <a:schemeClr val="accent1"/>
              </a:solidFill>
            </a:endParaRPr>
          </a:p>
        </p:txBody>
      </p:sp>
      <p:sp>
        <p:nvSpPr>
          <p:cNvPr id="3" name="Content Placeholder 2">
            <a:extLst>
              <a:ext uri="{FF2B5EF4-FFF2-40B4-BE49-F238E27FC236}">
                <a16:creationId xmlns:a16="http://schemas.microsoft.com/office/drawing/2014/main" id="{9E044E43-2E0A-41C8-8667-9ECB0C8D439A}"/>
              </a:ext>
            </a:extLst>
          </p:cNvPr>
          <p:cNvSpPr>
            <a:spLocks noGrp="1"/>
          </p:cNvSpPr>
          <p:nvPr>
            <p:ph idx="1"/>
          </p:nvPr>
        </p:nvSpPr>
        <p:spPr/>
        <p:txBody>
          <a:bodyPr>
            <a:normAutofit fontScale="85000" lnSpcReduction="20000"/>
          </a:bodyPr>
          <a:lstStyle/>
          <a:p>
            <a:r>
              <a:rPr lang="en-GB" dirty="0">
                <a:solidFill>
                  <a:schemeClr val="bg1"/>
                </a:solidFill>
              </a:rPr>
              <a:t>It is  very  important  that  a  business  bank  account  is  opened once the  business  commences.  All  sales  should  be  lodged,  and  withdrawn  to  pay any  business  expenses.  Expenses  can  be  paid  by direct  debit.  Once  a PAYEE  is  set up,  further  payments  to  this  PAYEE  can  be  made  more  efficient  and  quickly.  </a:t>
            </a:r>
          </a:p>
          <a:p>
            <a:r>
              <a:rPr lang="en-GB" dirty="0">
                <a:solidFill>
                  <a:schemeClr val="bg1"/>
                </a:solidFill>
              </a:rPr>
              <a:t>A  break down on the lodgements  showing  the  source of  each  lodgement and  listing  which  customer  ( debtor)  paid  same. </a:t>
            </a:r>
          </a:p>
          <a:p>
            <a:r>
              <a:rPr lang="en-IE" dirty="0">
                <a:solidFill>
                  <a:schemeClr val="bg1"/>
                </a:solidFill>
              </a:rPr>
              <a:t> I  strongly  suggest  that  all   business expenses  are  paid  directly from the  business  account.  </a:t>
            </a:r>
          </a:p>
          <a:p>
            <a:r>
              <a:rPr lang="en-IE" dirty="0">
                <a:solidFill>
                  <a:schemeClr val="bg1"/>
                </a:solidFill>
              </a:rPr>
              <a:t>If  you  are  going to trade  under  a business name  it is  very important  to  register  business name with  CRO</a:t>
            </a:r>
          </a:p>
          <a:p>
            <a:r>
              <a:rPr lang="en-IE" dirty="0">
                <a:solidFill>
                  <a:schemeClr val="bg1"/>
                </a:solidFill>
              </a:rPr>
              <a:t>A personal bank  current  account  can  be  used  until the  business  begins to  make  money.  Some  banks  provide some  perks  for  opening  business  accounts like  free  banking </a:t>
            </a:r>
          </a:p>
          <a:p>
            <a:pPr marL="0" indent="0">
              <a:buNone/>
            </a:pPr>
            <a:r>
              <a:rPr lang="en-GB" dirty="0">
                <a:solidFill>
                  <a:schemeClr val="bg1"/>
                </a:solidFill>
              </a:rPr>
              <a:t> </a:t>
            </a:r>
          </a:p>
        </p:txBody>
      </p:sp>
      <p:sp>
        <p:nvSpPr>
          <p:cNvPr id="4" name="Rectangle 1">
            <a:extLst>
              <a:ext uri="{FF2B5EF4-FFF2-40B4-BE49-F238E27FC236}">
                <a16:creationId xmlns:a16="http://schemas.microsoft.com/office/drawing/2014/main" id="{2BDC4DE2-1C88-A5D2-D01F-5DCA21D8F83B}"/>
              </a:ext>
            </a:extLst>
          </p:cNvPr>
          <p:cNvSpPr>
            <a:spLocks noChangeArrowheads="1"/>
          </p:cNvSpPr>
          <p:nvPr/>
        </p:nvSpPr>
        <p:spPr bwMode="auto">
          <a:xfrm flipV="1">
            <a:off x="265042" y="41693"/>
            <a:ext cx="119269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9FA4B888-2D46-FF7E-6248-C5CECAA71911}"/>
              </a:ext>
            </a:extLst>
          </p:cNvPr>
          <p:cNvSpPr>
            <a:spLocks noChangeArrowheads="1"/>
          </p:cNvSpPr>
          <p:nvPr/>
        </p:nvSpPr>
        <p:spPr bwMode="auto">
          <a:xfrm>
            <a:off x="127000" y="31805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McGowan Accountancy Services 2023 </a:t>
            </a:r>
          </a:p>
        </p:txBody>
      </p:sp>
      <p:pic>
        <p:nvPicPr>
          <p:cNvPr id="4100" name="Picture 4">
            <a:extLst>
              <a:ext uri="{FF2B5EF4-FFF2-40B4-BE49-F238E27FC236}">
                <a16:creationId xmlns:a16="http://schemas.microsoft.com/office/drawing/2014/main" id="{EA1A063A-B54B-3ACC-5B29-45AD55C99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27" y="214593"/>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35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9955D-8F40-491C-B834-B106B3CBE829}"/>
              </a:ext>
            </a:extLst>
          </p:cNvPr>
          <p:cNvSpPr>
            <a:spLocks noGrp="1"/>
          </p:cNvSpPr>
          <p:nvPr>
            <p:ph type="title"/>
          </p:nvPr>
        </p:nvSpPr>
        <p:spPr>
          <a:xfrm>
            <a:off x="1103312" y="609600"/>
            <a:ext cx="8947522" cy="1243647"/>
          </a:xfrm>
        </p:spPr>
        <p:txBody>
          <a:bodyPr/>
          <a:lstStyle/>
          <a:p>
            <a:pPr algn="ctr"/>
            <a:r>
              <a:rPr lang="en-GB" b="1" dirty="0"/>
              <a:t>Accounting  Definitions</a:t>
            </a:r>
            <a:endParaRPr lang="en-IE" dirty="0"/>
          </a:p>
        </p:txBody>
      </p:sp>
      <p:sp>
        <p:nvSpPr>
          <p:cNvPr id="3" name="Content Placeholder 2">
            <a:extLst>
              <a:ext uri="{FF2B5EF4-FFF2-40B4-BE49-F238E27FC236}">
                <a16:creationId xmlns:a16="http://schemas.microsoft.com/office/drawing/2014/main" id="{1B075CB2-3C5B-44F5-847D-827FB8DF28D4}"/>
              </a:ext>
            </a:extLst>
          </p:cNvPr>
          <p:cNvSpPr>
            <a:spLocks noGrp="1"/>
          </p:cNvSpPr>
          <p:nvPr>
            <p:ph idx="1"/>
          </p:nvPr>
        </p:nvSpPr>
        <p:spPr/>
        <p:txBody>
          <a:bodyPr/>
          <a:lstStyle/>
          <a:p>
            <a:r>
              <a:rPr lang="en-GB" b="1" dirty="0"/>
              <a:t>Debtor</a:t>
            </a:r>
            <a:r>
              <a:rPr lang="en-GB" dirty="0"/>
              <a:t>  is  someone  that owes  the  business  money  for  goods or  services  </a:t>
            </a:r>
          </a:p>
          <a:p>
            <a:r>
              <a:rPr lang="en-GB" b="1" dirty="0"/>
              <a:t>Creditor</a:t>
            </a:r>
            <a:r>
              <a:rPr lang="en-GB" dirty="0"/>
              <a:t> is  someone that  the  business owes money to  for  goods or  services</a:t>
            </a:r>
          </a:p>
          <a:p>
            <a:r>
              <a:rPr lang="en-GB" b="1" dirty="0"/>
              <a:t>Cash</a:t>
            </a:r>
            <a:r>
              <a:rPr lang="en-GB" dirty="0"/>
              <a:t>  is  the amount of cash in the business  bank accounts  and cash  available</a:t>
            </a:r>
          </a:p>
          <a:p>
            <a:r>
              <a:rPr lang="en-GB" b="1" dirty="0"/>
              <a:t>Inventories</a:t>
            </a:r>
            <a:r>
              <a:rPr lang="en-GB" dirty="0"/>
              <a:t> are  partial and completed but  unsold product</a:t>
            </a:r>
          </a:p>
          <a:p>
            <a:r>
              <a:rPr lang="en-GB" b="1" dirty="0"/>
              <a:t>Plant  and Equipment  </a:t>
            </a:r>
            <a:r>
              <a:rPr lang="en-GB" dirty="0"/>
              <a:t>are factories  and production machinery and tools  that are  required  to  enable the job be  executed</a:t>
            </a:r>
          </a:p>
          <a:p>
            <a:endParaRPr lang="en-GB" dirty="0"/>
          </a:p>
          <a:p>
            <a:endParaRPr lang="en-IE" dirty="0"/>
          </a:p>
        </p:txBody>
      </p:sp>
      <p:sp>
        <p:nvSpPr>
          <p:cNvPr id="4" name="Rectangle 1">
            <a:extLst>
              <a:ext uri="{FF2B5EF4-FFF2-40B4-BE49-F238E27FC236}">
                <a16:creationId xmlns:a16="http://schemas.microsoft.com/office/drawing/2014/main" id="{FA7872A7-19BF-3CF4-0632-70E6B33908FC}"/>
              </a:ext>
            </a:extLst>
          </p:cNvPr>
          <p:cNvSpPr>
            <a:spLocks noChangeArrowheads="1"/>
          </p:cNvSpPr>
          <p:nvPr/>
        </p:nvSpPr>
        <p:spPr bwMode="auto">
          <a:xfrm>
            <a:off x="98474" y="43609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0482" name="Picture 2">
            <a:extLst>
              <a:ext uri="{FF2B5EF4-FFF2-40B4-BE49-F238E27FC236}">
                <a16:creationId xmlns:a16="http://schemas.microsoft.com/office/drawing/2014/main" id="{EA2128DF-7593-1038-5893-2D2EB87F7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74" y="299573"/>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7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F33B-6966-4D46-A198-CA5618BF8539}"/>
              </a:ext>
            </a:extLst>
          </p:cNvPr>
          <p:cNvSpPr>
            <a:spLocks noGrp="1"/>
          </p:cNvSpPr>
          <p:nvPr>
            <p:ph type="title"/>
          </p:nvPr>
        </p:nvSpPr>
        <p:spPr>
          <a:xfrm>
            <a:off x="1103312" y="609600"/>
            <a:ext cx="8947522" cy="1243647"/>
          </a:xfrm>
        </p:spPr>
        <p:txBody>
          <a:bodyPr/>
          <a:lstStyle/>
          <a:p>
            <a:pPr algn="ctr"/>
            <a:r>
              <a:rPr lang="en-GB" b="1" dirty="0"/>
              <a:t>Understanding  Business Operations</a:t>
            </a:r>
            <a:endParaRPr lang="en-IE" b="1" dirty="0"/>
          </a:p>
        </p:txBody>
      </p:sp>
      <p:sp>
        <p:nvSpPr>
          <p:cNvPr id="3" name="Content Placeholder 2">
            <a:extLst>
              <a:ext uri="{FF2B5EF4-FFF2-40B4-BE49-F238E27FC236}">
                <a16:creationId xmlns:a16="http://schemas.microsoft.com/office/drawing/2014/main" id="{89B3ED93-1CD7-417C-8333-1A6D844D89BC}"/>
              </a:ext>
            </a:extLst>
          </p:cNvPr>
          <p:cNvSpPr>
            <a:spLocks noGrp="1"/>
          </p:cNvSpPr>
          <p:nvPr>
            <p:ph idx="1"/>
          </p:nvPr>
        </p:nvSpPr>
        <p:spPr/>
        <p:txBody>
          <a:bodyPr/>
          <a:lstStyle/>
          <a:p>
            <a:r>
              <a:rPr lang="en-GB" dirty="0"/>
              <a:t>All  business must   have an accounting  system that</a:t>
            </a:r>
          </a:p>
          <a:p>
            <a:pPr marL="514350" indent="-514350">
              <a:buAutoNum type="alphaLcPeriod"/>
            </a:pPr>
            <a:r>
              <a:rPr lang="en-GB" dirty="0"/>
              <a:t>Collects and processes financial information about the  business</a:t>
            </a:r>
          </a:p>
          <a:p>
            <a:pPr marL="514350" indent="-514350">
              <a:buAutoNum type="alphaLcPeriod"/>
            </a:pPr>
            <a:r>
              <a:rPr lang="en-GB" dirty="0"/>
              <a:t>Reports information to  decision makers</a:t>
            </a:r>
          </a:p>
          <a:p>
            <a:pPr marL="0" indent="0">
              <a:buNone/>
            </a:pPr>
            <a:r>
              <a:rPr lang="en-GB" dirty="0"/>
              <a:t>As it is  a  legal requirement</a:t>
            </a:r>
          </a:p>
          <a:p>
            <a:pPr marL="0" indent="0">
              <a:buNone/>
            </a:pPr>
            <a:endParaRPr lang="en-GB" dirty="0"/>
          </a:p>
          <a:p>
            <a:pPr marL="0" indent="0">
              <a:buNone/>
            </a:pPr>
            <a:r>
              <a:rPr lang="en-GB" dirty="0"/>
              <a:t> </a:t>
            </a:r>
            <a:endParaRPr lang="en-IE" dirty="0"/>
          </a:p>
        </p:txBody>
      </p:sp>
      <p:sp>
        <p:nvSpPr>
          <p:cNvPr id="4" name="Rectangle 1">
            <a:extLst>
              <a:ext uri="{FF2B5EF4-FFF2-40B4-BE49-F238E27FC236}">
                <a16:creationId xmlns:a16="http://schemas.microsoft.com/office/drawing/2014/main" id="{0014D6B5-2D97-54B4-D6F7-74800EDC46E5}"/>
              </a:ext>
            </a:extLst>
          </p:cNvPr>
          <p:cNvSpPr>
            <a:spLocks noChangeArrowheads="1"/>
          </p:cNvSpPr>
          <p:nvPr/>
        </p:nvSpPr>
        <p:spPr bwMode="auto">
          <a:xfrm>
            <a:off x="0" y="4642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1506" name="Picture 2">
            <a:extLst>
              <a:ext uri="{FF2B5EF4-FFF2-40B4-BE49-F238E27FC236}">
                <a16:creationId xmlns:a16="http://schemas.microsoft.com/office/drawing/2014/main" id="{16C34A52-7CDF-E612-4B3D-EABD0D8A6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327709"/>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681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C0C0-BDCC-4A6B-A4C8-198FC6904A8F}"/>
              </a:ext>
            </a:extLst>
          </p:cNvPr>
          <p:cNvSpPr>
            <a:spLocks noGrp="1"/>
          </p:cNvSpPr>
          <p:nvPr>
            <p:ph type="title"/>
          </p:nvPr>
        </p:nvSpPr>
        <p:spPr>
          <a:xfrm>
            <a:off x="1294228" y="492368"/>
            <a:ext cx="8756606" cy="1360879"/>
          </a:xfrm>
        </p:spPr>
        <p:txBody>
          <a:bodyPr/>
          <a:lstStyle/>
          <a:p>
            <a:pPr algn="ctr"/>
            <a:r>
              <a:rPr lang="en-GB" b="1" dirty="0"/>
              <a:t>Difference between Financial and Management Accountant</a:t>
            </a:r>
            <a:endParaRPr lang="en-IE" b="1" dirty="0"/>
          </a:p>
        </p:txBody>
      </p:sp>
      <p:graphicFrame>
        <p:nvGraphicFramePr>
          <p:cNvPr id="4" name="Table 4">
            <a:extLst>
              <a:ext uri="{FF2B5EF4-FFF2-40B4-BE49-F238E27FC236}">
                <a16:creationId xmlns:a16="http://schemas.microsoft.com/office/drawing/2014/main" id="{02C5646B-46FE-4CBB-872B-220DB4F84AC8}"/>
              </a:ext>
            </a:extLst>
          </p:cNvPr>
          <p:cNvGraphicFramePr>
            <a:graphicFrameLocks noGrp="1"/>
          </p:cNvGraphicFramePr>
          <p:nvPr>
            <p:ph idx="1"/>
            <p:extLst>
              <p:ext uri="{D42A27DB-BD31-4B8C-83A1-F6EECF244321}">
                <p14:modId xmlns:p14="http://schemas.microsoft.com/office/powerpoint/2010/main" val="1174875474"/>
              </p:ext>
            </p:extLst>
          </p:nvPr>
        </p:nvGraphicFramePr>
        <p:xfrm>
          <a:off x="834501" y="1825625"/>
          <a:ext cx="10519299" cy="5029200"/>
        </p:xfrm>
        <a:graphic>
          <a:graphicData uri="http://schemas.openxmlformats.org/drawingml/2006/table">
            <a:tbl>
              <a:tblPr firstRow="1" bandRow="1">
                <a:tableStyleId>{5C22544A-7EE6-4342-B048-85BDC9FD1C3A}</a:tableStyleId>
              </a:tblPr>
              <a:tblGrid>
                <a:gridCol w="5261499">
                  <a:extLst>
                    <a:ext uri="{9D8B030D-6E8A-4147-A177-3AD203B41FA5}">
                      <a16:colId xmlns:a16="http://schemas.microsoft.com/office/drawing/2014/main" val="1803703459"/>
                    </a:ext>
                  </a:extLst>
                </a:gridCol>
                <a:gridCol w="5257800">
                  <a:extLst>
                    <a:ext uri="{9D8B030D-6E8A-4147-A177-3AD203B41FA5}">
                      <a16:colId xmlns:a16="http://schemas.microsoft.com/office/drawing/2014/main" val="641086870"/>
                    </a:ext>
                  </a:extLst>
                </a:gridCol>
              </a:tblGrid>
              <a:tr h="3190258">
                <a:tc>
                  <a:txBody>
                    <a:bodyPr/>
                    <a:lstStyle/>
                    <a:p>
                      <a:r>
                        <a:rPr lang="en-GB" dirty="0"/>
                        <a:t>Financial Accounts</a:t>
                      </a:r>
                    </a:p>
                    <a:p>
                      <a:endParaRPr lang="en-GB" dirty="0"/>
                    </a:p>
                    <a:p>
                      <a:r>
                        <a:rPr lang="en-GB" dirty="0"/>
                        <a:t>Are  required  by  laws,  by  the  stake holders in the business.    There is  prescribed  laws behind  the format of  the  accounts</a:t>
                      </a:r>
                    </a:p>
                    <a:p>
                      <a:endParaRPr lang="en-GB" dirty="0"/>
                    </a:p>
                    <a:p>
                      <a:r>
                        <a:rPr lang="en-GB" dirty="0"/>
                        <a:t>The  four  basic financial statements are</a:t>
                      </a:r>
                    </a:p>
                    <a:p>
                      <a:pPr marL="342900" indent="-342900">
                        <a:buAutoNum type="alphaLcPeriod"/>
                      </a:pPr>
                      <a:r>
                        <a:rPr lang="en-GB" dirty="0"/>
                        <a:t>Statement of  Cash flow</a:t>
                      </a:r>
                    </a:p>
                    <a:p>
                      <a:pPr marL="342900" indent="-342900">
                        <a:buAutoNum type="alphaLcPeriod"/>
                      </a:pPr>
                      <a:r>
                        <a:rPr lang="en-GB" dirty="0"/>
                        <a:t>Profit  and Loss  Account  -  income statement</a:t>
                      </a:r>
                    </a:p>
                    <a:p>
                      <a:pPr marL="342900" indent="-342900">
                        <a:buAutoNum type="alphaLcPeriod"/>
                      </a:pPr>
                      <a:r>
                        <a:rPr lang="en-GB" dirty="0"/>
                        <a:t>Balance sheet</a:t>
                      </a:r>
                    </a:p>
                    <a:p>
                      <a:pPr marL="342900" indent="-342900">
                        <a:buAutoNum type="alphaLcPeriod"/>
                      </a:pPr>
                      <a:r>
                        <a:rPr lang="en-GB" dirty="0"/>
                        <a:t>Statement of  Retained Earnings</a:t>
                      </a:r>
                    </a:p>
                    <a:p>
                      <a:endParaRPr lang="en-GB" dirty="0"/>
                    </a:p>
                    <a:p>
                      <a:endParaRPr lang="en-GB" dirty="0"/>
                    </a:p>
                    <a:p>
                      <a:endParaRPr lang="en-GB" dirty="0"/>
                    </a:p>
                    <a:p>
                      <a:endParaRPr lang="en-GB" dirty="0"/>
                    </a:p>
                    <a:p>
                      <a:endParaRPr lang="en-GB" dirty="0"/>
                    </a:p>
                    <a:p>
                      <a:endParaRPr lang="en-IE" dirty="0"/>
                    </a:p>
                  </a:txBody>
                  <a:tcPr/>
                </a:tc>
                <a:tc>
                  <a:txBody>
                    <a:bodyPr/>
                    <a:lstStyle/>
                    <a:p>
                      <a:r>
                        <a:rPr lang="en-GB" dirty="0"/>
                        <a:t>Management Accounts                                                                  </a:t>
                      </a:r>
                    </a:p>
                    <a:p>
                      <a:endParaRPr lang="en-GB" dirty="0"/>
                    </a:p>
                    <a:p>
                      <a:r>
                        <a:rPr lang="en-GB" dirty="0"/>
                        <a:t>Prepared for  managers to  assist in  the  management of  the  business.  There is  no  laws  in  relation to  the  format of  the  reports</a:t>
                      </a:r>
                    </a:p>
                  </a:txBody>
                  <a:tcPr/>
                </a:tc>
                <a:extLst>
                  <a:ext uri="{0D108BD9-81ED-4DB2-BD59-A6C34878D82A}">
                    <a16:rowId xmlns:a16="http://schemas.microsoft.com/office/drawing/2014/main" val="1170804411"/>
                  </a:ext>
                </a:extLst>
              </a:tr>
            </a:tbl>
          </a:graphicData>
        </a:graphic>
      </p:graphicFrame>
      <p:sp>
        <p:nvSpPr>
          <p:cNvPr id="3" name="Rectangle 1">
            <a:extLst>
              <a:ext uri="{FF2B5EF4-FFF2-40B4-BE49-F238E27FC236}">
                <a16:creationId xmlns:a16="http://schemas.microsoft.com/office/drawing/2014/main" id="{F53B9DA2-DEA8-9D9B-4E32-D15DE2F49FD1}"/>
              </a:ext>
            </a:extLst>
          </p:cNvPr>
          <p:cNvSpPr>
            <a:spLocks noChangeArrowheads="1"/>
          </p:cNvSpPr>
          <p:nvPr/>
        </p:nvSpPr>
        <p:spPr bwMode="auto">
          <a:xfrm>
            <a:off x="0" y="2813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2530" name="Picture 2">
            <a:extLst>
              <a:ext uri="{FF2B5EF4-FFF2-40B4-BE49-F238E27FC236}">
                <a16:creationId xmlns:a16="http://schemas.microsoft.com/office/drawing/2014/main" id="{5FAD7154-F260-F643-E2F8-9A917CE287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44828"/>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61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1F19-9829-49B4-A3FE-3632115C2E47}"/>
              </a:ext>
            </a:extLst>
          </p:cNvPr>
          <p:cNvSpPr>
            <a:spLocks noGrp="1"/>
          </p:cNvSpPr>
          <p:nvPr>
            <p:ph type="title"/>
          </p:nvPr>
        </p:nvSpPr>
        <p:spPr>
          <a:xfrm>
            <a:off x="1209822" y="548640"/>
            <a:ext cx="8841012" cy="1304608"/>
          </a:xfrm>
        </p:spPr>
        <p:txBody>
          <a:bodyPr/>
          <a:lstStyle/>
          <a:p>
            <a:pPr algn="ctr"/>
            <a:r>
              <a:rPr lang="en-GB" b="1" dirty="0"/>
              <a:t>Types of  Business  Ownership</a:t>
            </a:r>
            <a:r>
              <a:rPr lang="en-GB" dirty="0"/>
              <a:t>	</a:t>
            </a:r>
            <a:endParaRPr lang="en-IE" dirty="0"/>
          </a:p>
        </p:txBody>
      </p:sp>
      <p:graphicFrame>
        <p:nvGraphicFramePr>
          <p:cNvPr id="4" name="Table 4">
            <a:extLst>
              <a:ext uri="{FF2B5EF4-FFF2-40B4-BE49-F238E27FC236}">
                <a16:creationId xmlns:a16="http://schemas.microsoft.com/office/drawing/2014/main" id="{809C5246-9A76-4A70-8908-658B2587C05F}"/>
              </a:ext>
            </a:extLst>
          </p:cNvPr>
          <p:cNvGraphicFramePr>
            <a:graphicFrameLocks noGrp="1"/>
          </p:cNvGraphicFramePr>
          <p:nvPr>
            <p:ph idx="1"/>
            <p:extLst>
              <p:ext uri="{D42A27DB-BD31-4B8C-83A1-F6EECF244321}">
                <p14:modId xmlns:p14="http://schemas.microsoft.com/office/powerpoint/2010/main" val="4242508804"/>
              </p:ext>
            </p:extLst>
          </p:nvPr>
        </p:nvGraphicFramePr>
        <p:xfrm>
          <a:off x="1094875" y="1464817"/>
          <a:ext cx="7724273" cy="5298637"/>
        </p:xfrm>
        <a:graphic>
          <a:graphicData uri="http://schemas.openxmlformats.org/drawingml/2006/table">
            <a:tbl>
              <a:tblPr firstRow="1" bandRow="1">
                <a:tableStyleId>{5C22544A-7EE6-4342-B048-85BDC9FD1C3A}</a:tableStyleId>
              </a:tblPr>
              <a:tblGrid>
                <a:gridCol w="2778321">
                  <a:extLst>
                    <a:ext uri="{9D8B030D-6E8A-4147-A177-3AD203B41FA5}">
                      <a16:colId xmlns:a16="http://schemas.microsoft.com/office/drawing/2014/main" val="2539172621"/>
                    </a:ext>
                  </a:extLst>
                </a:gridCol>
                <a:gridCol w="2447341">
                  <a:extLst>
                    <a:ext uri="{9D8B030D-6E8A-4147-A177-3AD203B41FA5}">
                      <a16:colId xmlns:a16="http://schemas.microsoft.com/office/drawing/2014/main" val="3945552981"/>
                    </a:ext>
                  </a:extLst>
                </a:gridCol>
                <a:gridCol w="1861121">
                  <a:extLst>
                    <a:ext uri="{9D8B030D-6E8A-4147-A177-3AD203B41FA5}">
                      <a16:colId xmlns:a16="http://schemas.microsoft.com/office/drawing/2014/main" val="4201615310"/>
                    </a:ext>
                  </a:extLst>
                </a:gridCol>
                <a:gridCol w="318745">
                  <a:extLst>
                    <a:ext uri="{9D8B030D-6E8A-4147-A177-3AD203B41FA5}">
                      <a16:colId xmlns:a16="http://schemas.microsoft.com/office/drawing/2014/main" val="4097266407"/>
                    </a:ext>
                  </a:extLst>
                </a:gridCol>
                <a:gridCol w="318745">
                  <a:extLst>
                    <a:ext uri="{9D8B030D-6E8A-4147-A177-3AD203B41FA5}">
                      <a16:colId xmlns:a16="http://schemas.microsoft.com/office/drawing/2014/main" val="3472540735"/>
                    </a:ext>
                  </a:extLst>
                </a:gridCol>
              </a:tblGrid>
              <a:tr h="470144">
                <a:tc>
                  <a:txBody>
                    <a:bodyPr/>
                    <a:lstStyle/>
                    <a:p>
                      <a:r>
                        <a:rPr lang="en-GB" dirty="0"/>
                        <a:t>Sole  Trader</a:t>
                      </a:r>
                      <a:endParaRPr lang="en-IE" dirty="0"/>
                    </a:p>
                  </a:txBody>
                  <a:tcPr/>
                </a:tc>
                <a:tc>
                  <a:txBody>
                    <a:bodyPr/>
                    <a:lstStyle/>
                    <a:p>
                      <a:r>
                        <a:rPr lang="en-GB" dirty="0"/>
                        <a:t>Company</a:t>
                      </a:r>
                      <a:endParaRPr lang="en-IE" dirty="0"/>
                    </a:p>
                  </a:txBody>
                  <a:tcPr/>
                </a:tc>
                <a:tc>
                  <a:txBody>
                    <a:bodyPr/>
                    <a:lstStyle/>
                    <a:p>
                      <a:r>
                        <a:rPr lang="en-GB" dirty="0"/>
                        <a:t>Partnership</a:t>
                      </a:r>
                      <a:endParaRPr lang="en-IE" dirty="0"/>
                    </a:p>
                  </a:txBody>
                  <a:tcPr/>
                </a:tc>
                <a:tc>
                  <a:txBody>
                    <a:bodyPr/>
                    <a:lstStyle/>
                    <a:p>
                      <a:endParaRPr lang="en-IE" dirty="0"/>
                    </a:p>
                  </a:txBody>
                  <a:tcPr/>
                </a:tc>
                <a:tc>
                  <a:txBody>
                    <a:bodyPr/>
                    <a:lstStyle/>
                    <a:p>
                      <a:endParaRPr lang="en-IE" dirty="0"/>
                    </a:p>
                  </a:txBody>
                  <a:tcPr/>
                </a:tc>
                <a:extLst>
                  <a:ext uri="{0D108BD9-81ED-4DB2-BD59-A6C34878D82A}">
                    <a16:rowId xmlns:a16="http://schemas.microsoft.com/office/drawing/2014/main" val="2567076576"/>
                  </a:ext>
                </a:extLst>
              </a:tr>
              <a:tr h="873125">
                <a:tc>
                  <a:txBody>
                    <a:bodyPr/>
                    <a:lstStyle/>
                    <a:p>
                      <a:r>
                        <a:rPr lang="en-GB" dirty="0"/>
                        <a:t>Person sets up the</a:t>
                      </a:r>
                    </a:p>
                    <a:p>
                      <a:r>
                        <a:rPr lang="en-GB" dirty="0"/>
                        <a:t>Business on  their own</a:t>
                      </a:r>
                      <a:endParaRPr lang="en-IE" dirty="0"/>
                    </a:p>
                  </a:txBody>
                  <a:tcPr/>
                </a:tc>
                <a:tc>
                  <a:txBody>
                    <a:bodyPr/>
                    <a:lstStyle/>
                    <a:p>
                      <a:r>
                        <a:rPr lang="en-GB" dirty="0"/>
                        <a:t>One  or  more  directors</a:t>
                      </a:r>
                      <a:endParaRPr lang="en-IE" dirty="0"/>
                    </a:p>
                  </a:txBody>
                  <a:tcPr/>
                </a:tc>
                <a:tc>
                  <a:txBody>
                    <a:bodyPr/>
                    <a:lstStyle/>
                    <a:p>
                      <a:r>
                        <a:rPr lang="en-GB" dirty="0"/>
                        <a:t>2  or more  people</a:t>
                      </a:r>
                      <a:endParaRPr lang="en-IE" dirty="0"/>
                    </a:p>
                  </a:txBody>
                  <a:tcPr/>
                </a:tc>
                <a:tc>
                  <a:txBody>
                    <a:bodyPr/>
                    <a:lstStyle/>
                    <a:p>
                      <a:endParaRPr lang="en-IE"/>
                    </a:p>
                  </a:txBody>
                  <a:tcPr/>
                </a:tc>
                <a:tc>
                  <a:txBody>
                    <a:bodyPr/>
                    <a:lstStyle/>
                    <a:p>
                      <a:endParaRPr lang="en-IE" dirty="0"/>
                    </a:p>
                  </a:txBody>
                  <a:tcPr/>
                </a:tc>
                <a:extLst>
                  <a:ext uri="{0D108BD9-81ED-4DB2-BD59-A6C34878D82A}">
                    <a16:rowId xmlns:a16="http://schemas.microsoft.com/office/drawing/2014/main" val="3732566156"/>
                  </a:ext>
                </a:extLst>
              </a:tr>
              <a:tr h="671635">
                <a:tc>
                  <a:txBody>
                    <a:bodyPr/>
                    <a:lstStyle/>
                    <a:p>
                      <a:r>
                        <a:rPr lang="en-GB" dirty="0"/>
                        <a:t>Unlimited  Liability</a:t>
                      </a:r>
                    </a:p>
                    <a:p>
                      <a:endParaRPr lang="en-IE" dirty="0"/>
                    </a:p>
                  </a:txBody>
                  <a:tcPr/>
                </a:tc>
                <a:tc>
                  <a:txBody>
                    <a:bodyPr/>
                    <a:lstStyle/>
                    <a:p>
                      <a:r>
                        <a:rPr lang="en-GB" dirty="0"/>
                        <a:t>limited  liability</a:t>
                      </a:r>
                      <a:endParaRPr lang="en-IE" dirty="0"/>
                    </a:p>
                  </a:txBody>
                  <a:tcPr/>
                </a:tc>
                <a:tc>
                  <a:txBody>
                    <a:bodyPr/>
                    <a:lstStyle/>
                    <a:p>
                      <a:r>
                        <a:rPr lang="en-GB" dirty="0"/>
                        <a:t>Unlimited  liability</a:t>
                      </a:r>
                      <a:endParaRPr lang="en-IE" dirty="0"/>
                    </a:p>
                  </a:txBody>
                  <a:tcPr/>
                </a:tc>
                <a:tc>
                  <a:txBody>
                    <a:bodyPr/>
                    <a:lstStyle/>
                    <a:p>
                      <a:endParaRPr lang="en-IE" dirty="0"/>
                    </a:p>
                  </a:txBody>
                  <a:tcPr/>
                </a:tc>
                <a:tc>
                  <a:txBody>
                    <a:bodyPr/>
                    <a:lstStyle/>
                    <a:p>
                      <a:endParaRPr lang="en-IE"/>
                    </a:p>
                  </a:txBody>
                  <a:tcPr/>
                </a:tc>
                <a:extLst>
                  <a:ext uri="{0D108BD9-81ED-4DB2-BD59-A6C34878D82A}">
                    <a16:rowId xmlns:a16="http://schemas.microsoft.com/office/drawing/2014/main" val="4102937133"/>
                  </a:ext>
                </a:extLst>
              </a:tr>
              <a:tr h="1074616">
                <a:tc>
                  <a:txBody>
                    <a:bodyPr/>
                    <a:lstStyle/>
                    <a:p>
                      <a:r>
                        <a:rPr lang="en-GB" dirty="0"/>
                        <a:t>Can keep all the profits</a:t>
                      </a:r>
                      <a:endParaRPr lang="en-IE" dirty="0"/>
                    </a:p>
                  </a:txBody>
                  <a:tcPr/>
                </a:tc>
                <a:tc>
                  <a:txBody>
                    <a:bodyPr/>
                    <a:lstStyle/>
                    <a:p>
                      <a:r>
                        <a:rPr lang="en-GB" dirty="0"/>
                        <a:t>Registers  with  </a:t>
                      </a:r>
                    </a:p>
                    <a:p>
                      <a:r>
                        <a:rPr lang="en-GB" dirty="0"/>
                        <a:t>Company  Registration Office</a:t>
                      </a:r>
                    </a:p>
                  </a:txBody>
                  <a:tcPr/>
                </a:tc>
                <a:tc>
                  <a:txBody>
                    <a:bodyPr/>
                    <a:lstStyle/>
                    <a:p>
                      <a:r>
                        <a:rPr lang="en-GB" dirty="0"/>
                        <a:t>Profit  shared  between the  partners </a:t>
                      </a:r>
                      <a:endParaRPr lang="en-IE" dirty="0"/>
                    </a:p>
                  </a:txBody>
                  <a:tcPr/>
                </a:tc>
                <a:tc>
                  <a:txBody>
                    <a:bodyPr/>
                    <a:lstStyle/>
                    <a:p>
                      <a:endParaRPr lang="en-IE" dirty="0"/>
                    </a:p>
                  </a:txBody>
                  <a:tcPr/>
                </a:tc>
                <a:tc>
                  <a:txBody>
                    <a:bodyPr/>
                    <a:lstStyle/>
                    <a:p>
                      <a:endParaRPr lang="en-IE"/>
                    </a:p>
                  </a:txBody>
                  <a:tcPr/>
                </a:tc>
                <a:extLst>
                  <a:ext uri="{0D108BD9-81ED-4DB2-BD59-A6C34878D82A}">
                    <a16:rowId xmlns:a16="http://schemas.microsoft.com/office/drawing/2014/main" val="875523103"/>
                  </a:ext>
                </a:extLst>
              </a:tr>
              <a:tr h="1477597">
                <a:tc>
                  <a:txBody>
                    <a:bodyPr/>
                    <a:lstStyle/>
                    <a:p>
                      <a:r>
                        <a:rPr lang="en-GB" dirty="0"/>
                        <a:t>Controlled  by  the owner</a:t>
                      </a:r>
                      <a:endParaRPr lang="en-IE" dirty="0"/>
                    </a:p>
                  </a:txBody>
                  <a:tcPr/>
                </a:tc>
                <a:tc>
                  <a:txBody>
                    <a:bodyPr/>
                    <a:lstStyle/>
                    <a:p>
                      <a:r>
                        <a:rPr lang="en-GB" dirty="0"/>
                        <a:t>LTD  private  limited</a:t>
                      </a:r>
                    </a:p>
                    <a:p>
                      <a:r>
                        <a:rPr lang="en-GB" dirty="0"/>
                        <a:t>PLC  Public  limited  trades on the  stock  exchange</a:t>
                      </a:r>
                    </a:p>
                  </a:txBody>
                  <a:tcPr/>
                </a:tc>
                <a:tc>
                  <a:txBody>
                    <a:bodyPr/>
                    <a:lstStyle/>
                    <a:p>
                      <a:r>
                        <a:rPr lang="en-GB" dirty="0"/>
                        <a:t>Controlled  by the partners</a:t>
                      </a:r>
                      <a:endParaRPr lang="en-IE" dirty="0"/>
                    </a:p>
                  </a:txBody>
                  <a:tcPr/>
                </a:tc>
                <a:tc>
                  <a:txBody>
                    <a:bodyPr/>
                    <a:lstStyle/>
                    <a:p>
                      <a:endParaRPr lang="en-IE"/>
                    </a:p>
                  </a:txBody>
                  <a:tcPr/>
                </a:tc>
                <a:tc>
                  <a:txBody>
                    <a:bodyPr/>
                    <a:lstStyle/>
                    <a:p>
                      <a:endParaRPr lang="en-IE"/>
                    </a:p>
                  </a:txBody>
                  <a:tcPr/>
                </a:tc>
                <a:extLst>
                  <a:ext uri="{0D108BD9-81ED-4DB2-BD59-A6C34878D82A}">
                    <a16:rowId xmlns:a16="http://schemas.microsoft.com/office/drawing/2014/main" val="1393610565"/>
                  </a:ext>
                </a:extLst>
              </a:tr>
              <a:tr h="268654">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extLst>
                  <a:ext uri="{0D108BD9-81ED-4DB2-BD59-A6C34878D82A}">
                    <a16:rowId xmlns:a16="http://schemas.microsoft.com/office/drawing/2014/main" val="496747613"/>
                  </a:ext>
                </a:extLst>
              </a:tr>
              <a:tr h="268654">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a:p>
                  </a:txBody>
                  <a:tcPr/>
                </a:tc>
                <a:tc>
                  <a:txBody>
                    <a:bodyPr/>
                    <a:lstStyle/>
                    <a:p>
                      <a:endParaRPr lang="en-IE" dirty="0"/>
                    </a:p>
                  </a:txBody>
                  <a:tcPr/>
                </a:tc>
                <a:extLst>
                  <a:ext uri="{0D108BD9-81ED-4DB2-BD59-A6C34878D82A}">
                    <a16:rowId xmlns:a16="http://schemas.microsoft.com/office/drawing/2014/main" val="916480838"/>
                  </a:ext>
                </a:extLst>
              </a:tr>
            </a:tbl>
          </a:graphicData>
        </a:graphic>
      </p:graphicFrame>
      <p:sp>
        <p:nvSpPr>
          <p:cNvPr id="3" name="Rectangle 1">
            <a:extLst>
              <a:ext uri="{FF2B5EF4-FFF2-40B4-BE49-F238E27FC236}">
                <a16:creationId xmlns:a16="http://schemas.microsoft.com/office/drawing/2014/main" id="{4206D2C8-D7E8-6B6F-7C65-9748B0C643F7}"/>
              </a:ext>
            </a:extLst>
          </p:cNvPr>
          <p:cNvSpPr>
            <a:spLocks noChangeArrowheads="1"/>
          </p:cNvSpPr>
          <p:nvPr/>
        </p:nvSpPr>
        <p:spPr bwMode="auto">
          <a:xfrm>
            <a:off x="0" y="4189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3554" name="Picture 2">
            <a:extLst>
              <a:ext uri="{FF2B5EF4-FFF2-40B4-BE49-F238E27FC236}">
                <a16:creationId xmlns:a16="http://schemas.microsoft.com/office/drawing/2014/main" id="{DB07187A-77C2-4C68-5634-B0E5570FF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82380"/>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38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38380D-A10F-4866-B384-CF31FC129894}"/>
              </a:ext>
            </a:extLst>
          </p:cNvPr>
          <p:cNvSpPr>
            <a:spLocks noChangeArrowheads="1"/>
          </p:cNvSpPr>
          <p:nvPr/>
        </p:nvSpPr>
        <p:spPr bwMode="auto">
          <a:xfrm>
            <a:off x="1681656" y="543351"/>
            <a:ext cx="5370381"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4" name="Picture 2">
            <a:extLst>
              <a:ext uri="{FF2B5EF4-FFF2-40B4-BE49-F238E27FC236}">
                <a16:creationId xmlns:a16="http://schemas.microsoft.com/office/drawing/2014/main" id="{EA177734-E585-4B3F-97F5-07FBDF801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1974" y="1146436"/>
            <a:ext cx="5286703" cy="52867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ACC95FD4-3C6B-20BC-C86A-64550C56CCE9}"/>
              </a:ext>
            </a:extLst>
          </p:cNvPr>
          <p:cNvSpPr>
            <a:spLocks noChangeArrowheads="1"/>
          </p:cNvSpPr>
          <p:nvPr/>
        </p:nvSpPr>
        <p:spPr bwMode="auto">
          <a:xfrm>
            <a:off x="19891" y="5433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4578" name="Picture 2">
            <a:extLst>
              <a:ext uri="{FF2B5EF4-FFF2-40B4-BE49-F238E27FC236}">
                <a16:creationId xmlns:a16="http://schemas.microsoft.com/office/drawing/2014/main" id="{9ED27322-6E5A-B600-0DF1-91DA9F250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91" y="406826"/>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54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BE36-F418-4E77-8B02-8C859A5A2CB0}"/>
              </a:ext>
            </a:extLst>
          </p:cNvPr>
          <p:cNvSpPr>
            <a:spLocks noGrp="1"/>
          </p:cNvSpPr>
          <p:nvPr>
            <p:ph type="title"/>
          </p:nvPr>
        </p:nvSpPr>
        <p:spPr>
          <a:xfrm>
            <a:off x="1491175" y="609600"/>
            <a:ext cx="8559659" cy="1243647"/>
          </a:xfrm>
        </p:spPr>
        <p:txBody>
          <a:bodyPr/>
          <a:lstStyle/>
          <a:p>
            <a:pPr algn="ctr"/>
            <a:r>
              <a:rPr lang="en-GB" b="1" dirty="0"/>
              <a:t>Advantages  of  being </a:t>
            </a:r>
            <a:br>
              <a:rPr lang="en-GB" b="1" dirty="0"/>
            </a:br>
            <a:r>
              <a:rPr lang="en-GB" b="1" dirty="0"/>
              <a:t>Self-Employed</a:t>
            </a:r>
            <a:endParaRPr lang="en-IE" b="1" dirty="0"/>
          </a:p>
        </p:txBody>
      </p:sp>
      <p:sp>
        <p:nvSpPr>
          <p:cNvPr id="3" name="Content Placeholder 2">
            <a:extLst>
              <a:ext uri="{FF2B5EF4-FFF2-40B4-BE49-F238E27FC236}">
                <a16:creationId xmlns:a16="http://schemas.microsoft.com/office/drawing/2014/main" id="{3EB03D86-0997-4FFB-A219-CFF3CDC170CA}"/>
              </a:ext>
            </a:extLst>
          </p:cNvPr>
          <p:cNvSpPr>
            <a:spLocks noGrp="1"/>
          </p:cNvSpPr>
          <p:nvPr>
            <p:ph idx="1"/>
          </p:nvPr>
        </p:nvSpPr>
        <p:spPr/>
        <p:txBody>
          <a:bodyPr/>
          <a:lstStyle/>
          <a:p>
            <a:r>
              <a:rPr lang="en-GB" dirty="0"/>
              <a:t>Expenses for  business purposes  are  deductible against your overall income for  tax purposes</a:t>
            </a:r>
          </a:p>
          <a:p>
            <a:r>
              <a:rPr lang="en-GB" dirty="0"/>
              <a:t>Flexible work  days/hours</a:t>
            </a:r>
          </a:p>
          <a:p>
            <a:r>
              <a:rPr lang="en-GB" dirty="0"/>
              <a:t>Ability to personally profit from increase in your  own productivity and good ideas</a:t>
            </a:r>
          </a:p>
          <a:p>
            <a:r>
              <a:rPr lang="en-GB" dirty="0"/>
              <a:t>Satisfaction and value of your own progress </a:t>
            </a:r>
          </a:p>
          <a:p>
            <a:r>
              <a:rPr lang="en-GB" dirty="0"/>
              <a:t>Potential to earn a lot more money </a:t>
            </a:r>
          </a:p>
        </p:txBody>
      </p:sp>
      <p:sp>
        <p:nvSpPr>
          <p:cNvPr id="4" name="Rectangle 1">
            <a:extLst>
              <a:ext uri="{FF2B5EF4-FFF2-40B4-BE49-F238E27FC236}">
                <a16:creationId xmlns:a16="http://schemas.microsoft.com/office/drawing/2014/main" id="{DC4447E9-982C-60C6-0FE3-B79A2356BD01}"/>
              </a:ext>
            </a:extLst>
          </p:cNvPr>
          <p:cNvSpPr>
            <a:spLocks noChangeArrowheads="1"/>
          </p:cNvSpPr>
          <p:nvPr/>
        </p:nvSpPr>
        <p:spPr bwMode="auto">
          <a:xfrm>
            <a:off x="70338" y="4079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5602" name="Picture 2">
            <a:extLst>
              <a:ext uri="{FF2B5EF4-FFF2-40B4-BE49-F238E27FC236}">
                <a16:creationId xmlns:a16="http://schemas.microsoft.com/office/drawing/2014/main" id="{E66A484A-91DB-8014-D976-56A5C4C02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38" y="271438"/>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26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B891E-7D42-4EB3-9AAE-D3EB9192157C}"/>
              </a:ext>
            </a:extLst>
          </p:cNvPr>
          <p:cNvSpPr>
            <a:spLocks noGrp="1"/>
          </p:cNvSpPr>
          <p:nvPr>
            <p:ph type="title"/>
          </p:nvPr>
        </p:nvSpPr>
        <p:spPr>
          <a:xfrm>
            <a:off x="1223889" y="609600"/>
            <a:ext cx="8826945" cy="1243647"/>
          </a:xfrm>
        </p:spPr>
        <p:txBody>
          <a:bodyPr/>
          <a:lstStyle/>
          <a:p>
            <a:pPr algn="ctr"/>
            <a:r>
              <a:rPr lang="en-GB" b="1" dirty="0"/>
              <a:t>Disadvantages of  Being Self-Employed</a:t>
            </a:r>
            <a:endParaRPr lang="en-IE" b="1" dirty="0"/>
          </a:p>
        </p:txBody>
      </p:sp>
      <p:sp>
        <p:nvSpPr>
          <p:cNvPr id="3" name="Content Placeholder 2">
            <a:extLst>
              <a:ext uri="{FF2B5EF4-FFF2-40B4-BE49-F238E27FC236}">
                <a16:creationId xmlns:a16="http://schemas.microsoft.com/office/drawing/2014/main" id="{3835037A-77ED-4201-8B3D-965ED3E49F4A}"/>
              </a:ext>
            </a:extLst>
          </p:cNvPr>
          <p:cNvSpPr>
            <a:spLocks noGrp="1"/>
          </p:cNvSpPr>
          <p:nvPr>
            <p:ph idx="1"/>
          </p:nvPr>
        </p:nvSpPr>
        <p:spPr/>
        <p:txBody>
          <a:bodyPr/>
          <a:lstStyle/>
          <a:p>
            <a:r>
              <a:rPr lang="en-GB" dirty="0"/>
              <a:t>If your  business fails it  is  more  difficult to obtain social welfare as  you will be means  tested before being eligible to receive jobseekers allowance</a:t>
            </a:r>
          </a:p>
          <a:p>
            <a:r>
              <a:rPr lang="en-GB" dirty="0"/>
              <a:t>Unpredictable Income</a:t>
            </a:r>
          </a:p>
          <a:p>
            <a:r>
              <a:rPr lang="en-GB" dirty="0"/>
              <a:t>Potentially long  working hours</a:t>
            </a:r>
          </a:p>
          <a:p>
            <a:r>
              <a:rPr lang="en-GB" dirty="0"/>
              <a:t>Increased responsibility and pressure</a:t>
            </a:r>
          </a:p>
          <a:p>
            <a:r>
              <a:rPr lang="en-GB" dirty="0"/>
              <a:t>Potential  for  loss</a:t>
            </a:r>
          </a:p>
          <a:p>
            <a:r>
              <a:rPr lang="en-GB" dirty="0"/>
              <a:t>More  paperwork</a:t>
            </a:r>
          </a:p>
          <a:p>
            <a:endParaRPr lang="en-GB" dirty="0"/>
          </a:p>
          <a:p>
            <a:endParaRPr lang="en-IE" dirty="0"/>
          </a:p>
        </p:txBody>
      </p:sp>
      <p:sp>
        <p:nvSpPr>
          <p:cNvPr id="4" name="Rectangle 1">
            <a:extLst>
              <a:ext uri="{FF2B5EF4-FFF2-40B4-BE49-F238E27FC236}">
                <a16:creationId xmlns:a16="http://schemas.microsoft.com/office/drawing/2014/main" id="{1A679945-2E43-470C-9EE5-C24FBCEA7C2F}"/>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E314B2BC-418C-0007-B36F-A1CCC580507D}"/>
              </a:ext>
            </a:extLst>
          </p:cNvPr>
          <p:cNvSpPr>
            <a:spLocks noChangeArrowheads="1"/>
          </p:cNvSpPr>
          <p:nvPr/>
        </p:nvSpPr>
        <p:spPr bwMode="auto">
          <a:xfrm>
            <a:off x="102176" y="508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6626" name="Picture 2">
            <a:extLst>
              <a:ext uri="{FF2B5EF4-FFF2-40B4-BE49-F238E27FC236}">
                <a16:creationId xmlns:a16="http://schemas.microsoft.com/office/drawing/2014/main" id="{B1DBC837-F47E-894D-66D5-893B5C360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76" y="371475"/>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44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B0F3D-9586-42C9-99B7-D743B7835A9E}"/>
              </a:ext>
            </a:extLst>
          </p:cNvPr>
          <p:cNvSpPr>
            <a:spLocks noGrp="1"/>
          </p:cNvSpPr>
          <p:nvPr>
            <p:ph type="title"/>
          </p:nvPr>
        </p:nvSpPr>
        <p:spPr>
          <a:xfrm>
            <a:off x="1012874" y="745588"/>
            <a:ext cx="9037960" cy="1107660"/>
          </a:xfrm>
        </p:spPr>
        <p:txBody>
          <a:bodyPr>
            <a:normAutofit fontScale="90000"/>
          </a:bodyPr>
          <a:lstStyle/>
          <a:p>
            <a:pPr algn="ctr"/>
            <a:br>
              <a:rPr lang="en-GB" b="1" dirty="0"/>
            </a:br>
            <a:r>
              <a:rPr lang="en-GB" b="1" dirty="0"/>
              <a:t>Registering  a  Business Name</a:t>
            </a:r>
            <a:br>
              <a:rPr lang="en-GB" dirty="0"/>
            </a:br>
            <a:br>
              <a:rPr lang="en-GB" dirty="0"/>
            </a:br>
            <a:br>
              <a:rPr lang="en-GB" dirty="0"/>
            </a:br>
            <a:br>
              <a:rPr lang="en-GB" dirty="0"/>
            </a:br>
            <a:r>
              <a:rPr lang="en-GB" sz="2800" dirty="0"/>
              <a:t>You  may  decide to use  your  own name  as  the business name.  However if you wish to use  a separate business name, then  you must  register  same with the Companies Registration Office</a:t>
            </a:r>
            <a:br>
              <a:rPr lang="en-GB" sz="2800" dirty="0"/>
            </a:br>
            <a:br>
              <a:rPr lang="en-GB" dirty="0"/>
            </a:br>
            <a:br>
              <a:rPr lang="en-GB" dirty="0"/>
            </a:br>
            <a:endParaRPr lang="en-IE" dirty="0"/>
          </a:p>
        </p:txBody>
      </p:sp>
      <p:sp>
        <p:nvSpPr>
          <p:cNvPr id="3" name="Rectangle 1">
            <a:extLst>
              <a:ext uri="{FF2B5EF4-FFF2-40B4-BE49-F238E27FC236}">
                <a16:creationId xmlns:a16="http://schemas.microsoft.com/office/drawing/2014/main" id="{BE8415BB-BC58-1E8D-39F7-A7DA58EFC220}"/>
              </a:ext>
            </a:extLst>
          </p:cNvPr>
          <p:cNvSpPr>
            <a:spLocks noChangeArrowheads="1"/>
          </p:cNvSpPr>
          <p:nvPr/>
        </p:nvSpPr>
        <p:spPr bwMode="auto">
          <a:xfrm>
            <a:off x="0" y="-161807"/>
            <a:ext cx="100637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
        <p:nvSpPr>
          <p:cNvPr id="4" name="Rectangle 3">
            <a:extLst>
              <a:ext uri="{FF2B5EF4-FFF2-40B4-BE49-F238E27FC236}">
                <a16:creationId xmlns:a16="http://schemas.microsoft.com/office/drawing/2014/main" id="{1F17B474-3D7E-AFB3-6EC0-EA00ED3BD24B}"/>
              </a:ext>
            </a:extLst>
          </p:cNvPr>
          <p:cNvSpPr>
            <a:spLocks noChangeArrowheads="1"/>
          </p:cNvSpPr>
          <p:nvPr/>
        </p:nvSpPr>
        <p:spPr bwMode="auto">
          <a:xfrm>
            <a:off x="126609" y="4940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7652" name="Picture 4">
            <a:extLst>
              <a:ext uri="{FF2B5EF4-FFF2-40B4-BE49-F238E27FC236}">
                <a16:creationId xmlns:a16="http://schemas.microsoft.com/office/drawing/2014/main" id="{9586B79D-8F76-E95A-304D-56686E7A6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09" y="357494"/>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86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C9687-1258-4F70-9E97-A65DAE6AEB81}"/>
              </a:ext>
            </a:extLst>
          </p:cNvPr>
          <p:cNvSpPr>
            <a:spLocks noGrp="1"/>
          </p:cNvSpPr>
          <p:nvPr>
            <p:ph type="title"/>
          </p:nvPr>
        </p:nvSpPr>
        <p:spPr>
          <a:xfrm>
            <a:off x="775597" y="932534"/>
            <a:ext cx="9404723" cy="260514"/>
          </a:xfrm>
        </p:spPr>
        <p:txBody>
          <a:bodyPr/>
          <a:lstStyle/>
          <a:p>
            <a:endParaRPr lang="en-IE" dirty="0"/>
          </a:p>
        </p:txBody>
      </p:sp>
      <p:sp>
        <p:nvSpPr>
          <p:cNvPr id="8" name="Rectangle 7">
            <a:extLst>
              <a:ext uri="{FF2B5EF4-FFF2-40B4-BE49-F238E27FC236}">
                <a16:creationId xmlns:a16="http://schemas.microsoft.com/office/drawing/2014/main" id="{54F0C265-A432-42B1-A7B2-55445D5481A8}"/>
              </a:ext>
            </a:extLst>
          </p:cNvPr>
          <p:cNvSpPr>
            <a:spLocks noChangeArrowheads="1"/>
          </p:cNvSpPr>
          <p:nvPr/>
        </p:nvSpPr>
        <p:spPr bwMode="auto">
          <a:xfrm>
            <a:off x="-2100661" y="3256637"/>
            <a:ext cx="23053578" cy="35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9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52" name="Picture 8">
            <a:extLst>
              <a:ext uri="{FF2B5EF4-FFF2-40B4-BE49-F238E27FC236}">
                <a16:creationId xmlns:a16="http://schemas.microsoft.com/office/drawing/2014/main" id="{FEB902CC-BAFB-4047-B72F-182B36787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 y="1164913"/>
            <a:ext cx="10405314" cy="5593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2819D679-2B20-7696-7353-65044A7958BD}"/>
              </a:ext>
            </a:extLst>
          </p:cNvPr>
          <p:cNvSpPr>
            <a:spLocks noChangeArrowheads="1"/>
          </p:cNvSpPr>
          <p:nvPr/>
        </p:nvSpPr>
        <p:spPr bwMode="auto">
          <a:xfrm>
            <a:off x="382704" y="479976"/>
            <a:ext cx="5608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FF0000"/>
                </a:solidFill>
                <a:effectLst/>
                <a:latin typeface="Arial" panose="020B0604020202020204" pitchFamily="34" charset="0"/>
              </a:rPr>
              <a:t>  </a:t>
            </a:r>
            <a:r>
              <a:rPr kumimoji="0" lang="en-US" altLang="en-US" sz="1500" b="0" i="0" u="none" strike="noStrike" cap="none" normalizeH="0" baseline="0" dirty="0">
                <a:ln>
                  <a:noFill/>
                </a:ln>
                <a:solidFill>
                  <a:srgbClr val="FF0000"/>
                </a:solidFill>
                <a:effectLst/>
                <a:latin typeface="Arial" panose="020B0604020202020204" pitchFamily="34" charset="0"/>
              </a:rPr>
              <a:t>     </a:t>
            </a:r>
            <a:r>
              <a:rPr kumimoji="0" lang="en-US" altLang="en-US" sz="1800" b="0" i="0" u="none" strike="noStrike" cap="none" normalizeH="0" baseline="0" dirty="0">
                <a:ln>
                  <a:noFill/>
                </a:ln>
                <a:solidFill>
                  <a:srgbClr val="FF0000"/>
                </a:solidFill>
                <a:effectLst/>
                <a:latin typeface="Arial" panose="020B0604020202020204" pitchFamily="34" charset="0"/>
              </a:rPr>
              <a:t> McGowan Accountancy Services </a:t>
            </a:r>
            <a:r>
              <a:rPr kumimoji="0" lang="en-US" altLang="en-US" sz="1800" b="0" i="0" u="none" strike="noStrike" cap="none" normalizeH="0" baseline="0" dirty="0">
                <a:ln>
                  <a:noFill/>
                </a:ln>
                <a:solidFill>
                  <a:schemeClr val="tx1"/>
                </a:solidFill>
                <a:effectLst/>
                <a:latin typeface="Arial" panose="020B0604020202020204" pitchFamily="34" charset="0"/>
              </a:rPr>
              <a:t>Services 2023 </a:t>
            </a:r>
          </a:p>
        </p:txBody>
      </p:sp>
      <p:pic>
        <p:nvPicPr>
          <p:cNvPr id="28674" name="Picture 2">
            <a:extLst>
              <a:ext uri="{FF2B5EF4-FFF2-40B4-BE49-F238E27FC236}">
                <a16:creationId xmlns:a16="http://schemas.microsoft.com/office/drawing/2014/main" id="{E45FC714-1331-3BD9-5236-F833FA44F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59" y="576982"/>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4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7CD33B-ABAD-4706-BEC9-E884202A0014}"/>
              </a:ext>
            </a:extLst>
          </p:cNvPr>
          <p:cNvSpPr txBox="1"/>
          <p:nvPr/>
        </p:nvSpPr>
        <p:spPr>
          <a:xfrm>
            <a:off x="3220278" y="397565"/>
            <a:ext cx="5923722" cy="6186309"/>
          </a:xfrm>
          <a:prstGeom prst="rect">
            <a:avLst/>
          </a:prstGeom>
          <a:noFill/>
        </p:spPr>
        <p:txBody>
          <a:bodyPr wrap="square">
            <a:spAutoFit/>
          </a:bodyPr>
          <a:lstStyle/>
          <a:p>
            <a:r>
              <a:rPr lang="en-GB" b="1" dirty="0"/>
              <a:t>Registering as  an  Employer</a:t>
            </a:r>
            <a:br>
              <a:rPr lang="en-GB" b="1" dirty="0"/>
            </a:br>
            <a:br>
              <a:rPr lang="en-GB" b="1" dirty="0"/>
            </a:br>
            <a:r>
              <a:rPr lang="en-GB" sz="1800" b="1" dirty="0"/>
              <a:t>If you are  employing or intending to employ staff.  You  are  requested to register as  an  employer.    Employers are required to deduct  taxes from employee’s gross pay (PAYE, PRSI,  and USC).  The amounts  deducted need  to be  paid to  Revenue</a:t>
            </a:r>
            <a:br>
              <a:rPr lang="en-GB" sz="1800" b="1" dirty="0"/>
            </a:br>
            <a:r>
              <a:rPr lang="en-GB" sz="1800" b="1" dirty="0"/>
              <a:t>If  you pay €8.00 per week (€36.00  per  month) to  an  full time employee   or </a:t>
            </a:r>
            <a:br>
              <a:rPr lang="en-GB" sz="1800" b="1" dirty="0"/>
            </a:br>
            <a:r>
              <a:rPr lang="en-GB" sz="1800" b="1" dirty="0"/>
              <a:t>per  week ( €9.00 per  month) you need to  register as  an employer.</a:t>
            </a:r>
            <a:br>
              <a:rPr lang="en-GB" sz="1800" b="1" dirty="0"/>
            </a:br>
            <a:br>
              <a:rPr lang="en-GB" sz="1800" b="1" dirty="0"/>
            </a:br>
            <a:r>
              <a:rPr lang="en-GB" sz="1800" b="1" dirty="0"/>
              <a:t>Since  1</a:t>
            </a:r>
            <a:r>
              <a:rPr lang="en-GB" sz="1800" b="1" baseline="30000" dirty="0"/>
              <a:t>st</a:t>
            </a:r>
            <a:r>
              <a:rPr lang="en-GB" sz="1800" b="1" dirty="0"/>
              <a:t>  January 2019  the  Payroll  system  changed,</a:t>
            </a:r>
            <a:br>
              <a:rPr lang="en-GB" sz="1800" b="1" dirty="0"/>
            </a:br>
            <a:r>
              <a:rPr lang="en-GB" sz="1800" b="1" dirty="0"/>
              <a:t>RPN has replaced the  P2C,  a up to date RPN  for each  employee needs to be retrieved for  each  employee before you run your payroll.  This  ensures the  correct credits  and cut-off point  for your employees is  in operation.  </a:t>
            </a:r>
            <a:br>
              <a:rPr lang="en-GB" sz="1800" b="1" dirty="0"/>
            </a:br>
            <a:r>
              <a:rPr lang="en-GB" sz="1800" b="1" dirty="0"/>
              <a:t>It is  important that  PSR  is  submitted  to  Revenue before  the wages is  paid  each time  there is a wages  run.</a:t>
            </a:r>
            <a:endParaRPr lang="en-IE" dirty="0"/>
          </a:p>
        </p:txBody>
      </p:sp>
      <p:sp>
        <p:nvSpPr>
          <p:cNvPr id="2" name="Rectangle 1">
            <a:extLst>
              <a:ext uri="{FF2B5EF4-FFF2-40B4-BE49-F238E27FC236}">
                <a16:creationId xmlns:a16="http://schemas.microsoft.com/office/drawing/2014/main" id="{1AA3DDF5-333F-6F94-9890-9B1F3FE96518}"/>
              </a:ext>
            </a:extLst>
          </p:cNvPr>
          <p:cNvSpPr>
            <a:spLocks noChangeArrowheads="1"/>
          </p:cNvSpPr>
          <p:nvPr/>
        </p:nvSpPr>
        <p:spPr bwMode="auto">
          <a:xfrm>
            <a:off x="0" y="1630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29698" name="Picture 2">
            <a:extLst>
              <a:ext uri="{FF2B5EF4-FFF2-40B4-BE49-F238E27FC236}">
                <a16:creationId xmlns:a16="http://schemas.microsoft.com/office/drawing/2014/main" id="{7D470A56-A5BD-3E1F-523D-E60105AF5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6504"/>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5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A269D-64C4-4EDB-93DE-50EE12159336}"/>
              </a:ext>
            </a:extLst>
          </p:cNvPr>
          <p:cNvSpPr>
            <a:spLocks noGrp="1"/>
          </p:cNvSpPr>
          <p:nvPr>
            <p:ph type="title"/>
          </p:nvPr>
        </p:nvSpPr>
        <p:spPr/>
        <p:txBody>
          <a:bodyPr/>
          <a:lstStyle/>
          <a:p>
            <a:pPr algn="ctr"/>
            <a:r>
              <a:rPr lang="en-GB" dirty="0">
                <a:solidFill>
                  <a:schemeClr val="accent1"/>
                </a:solidFill>
              </a:rPr>
              <a:t>Business  Requirements</a:t>
            </a:r>
            <a:r>
              <a:rPr lang="en-GB" dirty="0"/>
              <a:t>	</a:t>
            </a:r>
            <a:endParaRPr lang="en-IE" dirty="0"/>
          </a:p>
        </p:txBody>
      </p:sp>
      <p:sp>
        <p:nvSpPr>
          <p:cNvPr id="3" name="Content Placeholder 2">
            <a:extLst>
              <a:ext uri="{FF2B5EF4-FFF2-40B4-BE49-F238E27FC236}">
                <a16:creationId xmlns:a16="http://schemas.microsoft.com/office/drawing/2014/main" id="{45F27B44-1860-4464-BCB4-D1BC7B38DDC9}"/>
              </a:ext>
            </a:extLst>
          </p:cNvPr>
          <p:cNvSpPr>
            <a:spLocks noGrp="1"/>
          </p:cNvSpPr>
          <p:nvPr>
            <p:ph idx="1"/>
          </p:nvPr>
        </p:nvSpPr>
        <p:spPr/>
        <p:txBody>
          <a:bodyPr>
            <a:normAutofit fontScale="92500" lnSpcReduction="10000"/>
          </a:bodyPr>
          <a:lstStyle/>
          <a:p>
            <a:pPr marL="0" indent="0">
              <a:buNone/>
            </a:pPr>
            <a:r>
              <a:rPr lang="en-GB" dirty="0">
                <a:solidFill>
                  <a:schemeClr val="bg1"/>
                </a:solidFill>
              </a:rPr>
              <a:t>Sales  invoices  or  receipts  should  be given  to  all  customers.  Showing  date,  customer  name  and  address,  and  the  details  of the  work  that  was  carried out.    Invoices are  required  both by  Social  Welfare  and  Revenue.   It is  important  that  all customers  both  credit  and  cash  sales  customers  are  given  receipts.   As  all income   has  to be  included in  the  turnover  figures  Sales invoices  can  be issued  from simple  invoices,  Word/Excel,  invoices to  go is  app    </a:t>
            </a:r>
          </a:p>
          <a:p>
            <a:pPr marL="0" indent="0">
              <a:buNone/>
            </a:pPr>
            <a:r>
              <a:rPr lang="en-GB" dirty="0">
                <a:solidFill>
                  <a:schemeClr val="bg1"/>
                </a:solidFill>
              </a:rPr>
              <a:t>All  receipts for  all business  expenses  need  to  kept  and  given  to your accountant  for  the   tax  returns.  </a:t>
            </a:r>
          </a:p>
          <a:p>
            <a:pPr marL="0" indent="0">
              <a:buNone/>
            </a:pPr>
            <a:r>
              <a:rPr lang="en-GB" dirty="0">
                <a:solidFill>
                  <a:schemeClr val="bg1"/>
                </a:solidFill>
              </a:rPr>
              <a:t>A excel  sheet  should  be  kept  showing  daily  sales  and  list of  purchases with back up documentation</a:t>
            </a:r>
          </a:p>
          <a:p>
            <a:pPr marL="0" indent="0">
              <a:buNone/>
            </a:pPr>
            <a:endParaRPr lang="en-GB" dirty="0"/>
          </a:p>
          <a:p>
            <a:pPr marL="0" indent="0">
              <a:buNone/>
            </a:pPr>
            <a:r>
              <a:rPr lang="en-GB" dirty="0"/>
              <a:t> </a:t>
            </a:r>
          </a:p>
          <a:p>
            <a:pPr marL="0" indent="0">
              <a:buNone/>
            </a:pPr>
            <a:endParaRPr lang="en-GB" dirty="0"/>
          </a:p>
          <a:p>
            <a:endParaRPr lang="en-IE" dirty="0"/>
          </a:p>
        </p:txBody>
      </p:sp>
      <p:sp>
        <p:nvSpPr>
          <p:cNvPr id="4" name="Rectangle 1">
            <a:extLst>
              <a:ext uri="{FF2B5EF4-FFF2-40B4-BE49-F238E27FC236}">
                <a16:creationId xmlns:a16="http://schemas.microsoft.com/office/drawing/2014/main" id="{D205030D-81DA-B3F0-035B-7CEBAC135A66}"/>
              </a:ext>
            </a:extLst>
          </p:cNvPr>
          <p:cNvSpPr>
            <a:spLocks noChangeArrowheads="1"/>
          </p:cNvSpPr>
          <p:nvPr/>
        </p:nvSpPr>
        <p:spPr bwMode="auto">
          <a:xfrm>
            <a:off x="127000" y="2517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McGowan Accountancy Services 2023 </a:t>
            </a:r>
          </a:p>
        </p:txBody>
      </p:sp>
      <p:pic>
        <p:nvPicPr>
          <p:cNvPr id="2050" name="Picture 2">
            <a:extLst>
              <a:ext uri="{FF2B5EF4-FFF2-40B4-BE49-F238E27FC236}">
                <a16:creationId xmlns:a16="http://schemas.microsoft.com/office/drawing/2014/main" id="{856D2245-BC6D-32FC-50A3-76376AFA9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27" y="174836"/>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9254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663E16-0201-40FC-84F8-A286AD8A4331}"/>
              </a:ext>
            </a:extLst>
          </p:cNvPr>
          <p:cNvSpPr txBox="1"/>
          <p:nvPr/>
        </p:nvSpPr>
        <p:spPr>
          <a:xfrm>
            <a:off x="753036" y="1766048"/>
            <a:ext cx="8713694" cy="2308324"/>
          </a:xfrm>
          <a:prstGeom prst="rect">
            <a:avLst/>
          </a:prstGeom>
          <a:noFill/>
        </p:spPr>
        <p:txBody>
          <a:bodyPr wrap="square">
            <a:spAutoFit/>
          </a:bodyPr>
          <a:lstStyle/>
          <a:p>
            <a:r>
              <a:rPr lang="en-GB" b="1" dirty="0"/>
              <a:t>Contract of  Employment</a:t>
            </a:r>
            <a:br>
              <a:rPr lang="en-GB" b="1" dirty="0"/>
            </a:br>
            <a:br>
              <a:rPr lang="en-GB" b="1" dirty="0"/>
            </a:br>
            <a:r>
              <a:rPr lang="en-GB" b="1" dirty="0"/>
              <a:t>        </a:t>
            </a:r>
            <a:br>
              <a:rPr lang="en-GB" b="1" dirty="0"/>
            </a:br>
            <a:br>
              <a:rPr lang="en-GB" b="1" dirty="0"/>
            </a:br>
            <a:r>
              <a:rPr lang="en-GB" dirty="0"/>
              <a:t>Is a  written contract  between  Employer and  Employee  which needs to be given to employee  2  months after  commencement  of employment</a:t>
            </a:r>
            <a:br>
              <a:rPr lang="en-GB" dirty="0"/>
            </a:br>
            <a:r>
              <a:rPr lang="en-GB" dirty="0"/>
              <a:t>As  an employer you  need to give part of this  statement within 5 days of commencing employment to the  employee</a:t>
            </a:r>
            <a:endParaRPr lang="en-IE" dirty="0"/>
          </a:p>
        </p:txBody>
      </p:sp>
      <p:sp>
        <p:nvSpPr>
          <p:cNvPr id="2" name="Rectangle 1">
            <a:extLst>
              <a:ext uri="{FF2B5EF4-FFF2-40B4-BE49-F238E27FC236}">
                <a16:creationId xmlns:a16="http://schemas.microsoft.com/office/drawing/2014/main" id="{4629660A-E0B3-0E77-C7BF-82B951F71580}"/>
              </a:ext>
            </a:extLst>
          </p:cNvPr>
          <p:cNvSpPr>
            <a:spLocks noChangeArrowheads="1"/>
          </p:cNvSpPr>
          <p:nvPr/>
        </p:nvSpPr>
        <p:spPr bwMode="auto">
          <a:xfrm>
            <a:off x="198782"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0722" name="Picture 2">
            <a:extLst>
              <a:ext uri="{FF2B5EF4-FFF2-40B4-BE49-F238E27FC236}">
                <a16:creationId xmlns:a16="http://schemas.microsoft.com/office/drawing/2014/main" id="{3D7555A3-7153-CDA9-9C88-1697A780D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82" y="473075"/>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16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FCFC4A-9E2A-4974-9A17-0FC1CB5ACBFF}"/>
              </a:ext>
            </a:extLst>
          </p:cNvPr>
          <p:cNvSpPr txBox="1"/>
          <p:nvPr/>
        </p:nvSpPr>
        <p:spPr>
          <a:xfrm>
            <a:off x="1625341" y="1397675"/>
            <a:ext cx="7611035" cy="2031325"/>
          </a:xfrm>
          <a:prstGeom prst="rect">
            <a:avLst/>
          </a:prstGeom>
          <a:noFill/>
        </p:spPr>
        <p:txBody>
          <a:bodyPr wrap="square">
            <a:spAutoFit/>
          </a:bodyPr>
          <a:lstStyle/>
          <a:p>
            <a:r>
              <a:rPr lang="en-GB" b="1" dirty="0"/>
              <a:t>A Contract of  employment must include the following</a:t>
            </a:r>
            <a:r>
              <a:rPr lang="en-GB" dirty="0"/>
              <a:t>	</a:t>
            </a:r>
            <a:br>
              <a:rPr lang="en-GB" dirty="0"/>
            </a:br>
            <a:br>
              <a:rPr lang="en-GB" dirty="0"/>
            </a:br>
            <a:r>
              <a:rPr lang="en-GB" dirty="0"/>
              <a:t>Terms that apply by law to  every contract of employment ( duties of every employee to carry out the job ( for  example the right to take maternity benefit)</a:t>
            </a:r>
            <a:br>
              <a:rPr lang="en-GB" dirty="0"/>
            </a:br>
            <a:r>
              <a:rPr lang="en-GB" dirty="0"/>
              <a:t>Right of an employee  to join a trade union</a:t>
            </a:r>
            <a:br>
              <a:rPr lang="en-GB" dirty="0"/>
            </a:br>
            <a:endParaRPr lang="en-IE" dirty="0"/>
          </a:p>
        </p:txBody>
      </p:sp>
      <p:sp>
        <p:nvSpPr>
          <p:cNvPr id="2" name="Rectangle 1">
            <a:extLst>
              <a:ext uri="{FF2B5EF4-FFF2-40B4-BE49-F238E27FC236}">
                <a16:creationId xmlns:a16="http://schemas.microsoft.com/office/drawing/2014/main" id="{EE4D78F5-0512-BFCA-E543-F83BF18110B7}"/>
              </a:ext>
            </a:extLst>
          </p:cNvPr>
          <p:cNvSpPr>
            <a:spLocks noChangeArrowheads="1"/>
          </p:cNvSpPr>
          <p:nvPr/>
        </p:nvSpPr>
        <p:spPr bwMode="auto">
          <a:xfrm>
            <a:off x="92766" y="5300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1746" name="Picture 2">
            <a:extLst>
              <a:ext uri="{FF2B5EF4-FFF2-40B4-BE49-F238E27FC236}">
                <a16:creationId xmlns:a16="http://schemas.microsoft.com/office/drawing/2014/main" id="{73FCA19F-9927-69F8-9A14-226BA9183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66" y="393562"/>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0175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A063-AFDE-4DB8-BAB4-B120C7A4AC5F}"/>
              </a:ext>
            </a:extLst>
          </p:cNvPr>
          <p:cNvSpPr>
            <a:spLocks noGrp="1"/>
          </p:cNvSpPr>
          <p:nvPr>
            <p:ph type="title"/>
          </p:nvPr>
        </p:nvSpPr>
        <p:spPr>
          <a:xfrm>
            <a:off x="1007165" y="795130"/>
            <a:ext cx="10366342" cy="1632760"/>
          </a:xfrm>
        </p:spPr>
        <p:txBody>
          <a:bodyPr>
            <a:normAutofit fontScale="90000"/>
          </a:bodyPr>
          <a:lstStyle/>
          <a:p>
            <a:r>
              <a:rPr lang="en-GB" b="1" dirty="0"/>
              <a:t>What  are   the  5  core items  that  is  required on statement within 5 days of  commencing the employment ?</a:t>
            </a:r>
            <a:br>
              <a:rPr lang="en-GB" b="1" dirty="0"/>
            </a:br>
            <a:br>
              <a:rPr lang="en-GB" b="1" dirty="0"/>
            </a:br>
            <a:r>
              <a:rPr lang="en-GB" sz="3100" dirty="0"/>
              <a:t>The  full name  of the employer</a:t>
            </a:r>
            <a:br>
              <a:rPr lang="en-GB" sz="3100" dirty="0"/>
            </a:br>
            <a:r>
              <a:rPr lang="en-GB" sz="3100" dirty="0"/>
              <a:t>The full name of  the  employee</a:t>
            </a:r>
            <a:br>
              <a:rPr lang="en-GB" sz="3100" dirty="0"/>
            </a:br>
            <a:r>
              <a:rPr lang="en-GB" sz="3100" dirty="0"/>
              <a:t>The  address of the  employer</a:t>
            </a:r>
            <a:br>
              <a:rPr lang="en-GB" sz="3100" dirty="0"/>
            </a:br>
            <a:r>
              <a:rPr lang="en-GB" sz="3100" dirty="0"/>
              <a:t>The  expected duration of  the contract ( whether contract is  fixed or  temporary)</a:t>
            </a:r>
            <a:br>
              <a:rPr lang="en-GB" sz="3100" dirty="0"/>
            </a:br>
            <a:r>
              <a:rPr lang="en-GB" sz="3100" dirty="0"/>
              <a:t>What the  employer reasonably expects the normal length of your working day</a:t>
            </a:r>
            <a:br>
              <a:rPr lang="en-GB" sz="2000" dirty="0"/>
            </a:br>
            <a:br>
              <a:rPr lang="en-GB" sz="2000" dirty="0"/>
            </a:br>
            <a:endParaRPr lang="en-IE" b="1" dirty="0"/>
          </a:p>
        </p:txBody>
      </p:sp>
      <p:sp>
        <p:nvSpPr>
          <p:cNvPr id="3" name="Rectangle 1">
            <a:extLst>
              <a:ext uri="{FF2B5EF4-FFF2-40B4-BE49-F238E27FC236}">
                <a16:creationId xmlns:a16="http://schemas.microsoft.com/office/drawing/2014/main" id="{FE9E10CF-C53B-7C02-5E12-3D34BDF3F1B6}"/>
              </a:ext>
            </a:extLst>
          </p:cNvPr>
          <p:cNvSpPr>
            <a:spLocks noChangeArrowheads="1"/>
          </p:cNvSpPr>
          <p:nvPr/>
        </p:nvSpPr>
        <p:spPr bwMode="auto">
          <a:xfrm>
            <a:off x="39756" y="34455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2770" name="Picture 2">
            <a:extLst>
              <a:ext uri="{FF2B5EF4-FFF2-40B4-BE49-F238E27FC236}">
                <a16:creationId xmlns:a16="http://schemas.microsoft.com/office/drawing/2014/main" id="{B81DE8A9-0B43-B212-50C6-D65C743713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756" y="208031"/>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203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1B5B06B-43E8-4B86-B5DA-56F6BCEF1B92}"/>
              </a:ext>
            </a:extLst>
          </p:cNvPr>
          <p:cNvSpPr>
            <a:spLocks noChangeArrowheads="1"/>
          </p:cNvSpPr>
          <p:nvPr/>
        </p:nvSpPr>
        <p:spPr bwMode="auto">
          <a:xfrm>
            <a:off x="-1" y="-532502"/>
            <a:ext cx="16383570"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9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hlinkClick r:id="rId2"/>
              </a:rPr>
              <a:t>This Photo</a:t>
            </a:r>
            <a:r>
              <a:rPr kumimoji="0" lang="en-US" altLang="en-US" sz="1800" b="0" i="0" u="none" strike="noStrike" cap="none" normalizeH="0" baseline="0">
                <a:ln>
                  <a:noFill/>
                </a:ln>
                <a:solidFill>
                  <a:schemeClr val="tx1"/>
                </a:solidFill>
                <a:effectLst/>
                <a:latin typeface="Arial" panose="020B0604020202020204" pitchFamily="34" charset="0"/>
              </a:rPr>
              <a:t> by Unknown Author</a:t>
            </a:r>
          </a:p>
        </p:txBody>
      </p:sp>
      <p:pic>
        <p:nvPicPr>
          <p:cNvPr id="7172" name="Picture 4">
            <a:extLst>
              <a:ext uri="{FF2B5EF4-FFF2-40B4-BE49-F238E27FC236}">
                <a16:creationId xmlns:a16="http://schemas.microsoft.com/office/drawing/2014/main" id="{AB1EC371-2551-4CB7-84AD-EC543E1A7C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20718"/>
            <a:ext cx="13019834" cy="707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127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086E-4432-4129-9405-CC42D5997E32}"/>
              </a:ext>
            </a:extLst>
          </p:cNvPr>
          <p:cNvSpPr>
            <a:spLocks noGrp="1"/>
          </p:cNvSpPr>
          <p:nvPr>
            <p:ph type="title"/>
          </p:nvPr>
        </p:nvSpPr>
        <p:spPr>
          <a:xfrm>
            <a:off x="1179442" y="834887"/>
            <a:ext cx="10372477" cy="490060"/>
          </a:xfrm>
        </p:spPr>
        <p:txBody>
          <a:bodyPr>
            <a:normAutofit fontScale="90000"/>
          </a:bodyPr>
          <a:lstStyle/>
          <a:p>
            <a:pPr algn="ctr"/>
            <a:r>
              <a:rPr lang="en-GB" b="1" dirty="0"/>
              <a:t>Records that should be  kept	</a:t>
            </a:r>
            <a:br>
              <a:rPr lang="en-GB" dirty="0"/>
            </a:br>
            <a:br>
              <a:rPr lang="en-GB" dirty="0"/>
            </a:br>
            <a:r>
              <a:rPr lang="en-GB" sz="3100" b="1" dirty="0"/>
              <a:t>Sales Invoice </a:t>
            </a:r>
            <a:r>
              <a:rPr lang="en-GB" sz="3100" dirty="0"/>
              <a:t>-  A copy of  all sales invoices must be maintained</a:t>
            </a:r>
            <a:br>
              <a:rPr lang="en-GB" sz="3100" dirty="0"/>
            </a:br>
            <a:r>
              <a:rPr lang="en-GB" sz="3100" b="1" dirty="0"/>
              <a:t>Purchase Invoice </a:t>
            </a:r>
            <a:r>
              <a:rPr lang="en-GB" sz="3100" dirty="0"/>
              <a:t>– A copy of all invoices listed in your  daybooks must be retained</a:t>
            </a:r>
            <a:br>
              <a:rPr lang="en-GB" sz="3100" dirty="0"/>
            </a:br>
            <a:r>
              <a:rPr lang="en-GB" sz="3100" b="1" dirty="0"/>
              <a:t>Stock Record  </a:t>
            </a:r>
            <a:r>
              <a:rPr lang="en-GB" sz="3100" dirty="0"/>
              <a:t>- The type of records here depends on your business.  This may be an  area that should be  discussed with your  accountant</a:t>
            </a:r>
            <a:br>
              <a:rPr lang="en-GB" sz="3100" dirty="0"/>
            </a:br>
            <a:r>
              <a:rPr lang="en-GB" sz="3100" b="1" dirty="0"/>
              <a:t>Bank Statements -  </a:t>
            </a:r>
            <a:r>
              <a:rPr lang="en-GB" sz="3100" dirty="0"/>
              <a:t>All bank statements from all your  accounts should be maintained.  All of  the  above  records must be kept for seven years </a:t>
            </a:r>
            <a:br>
              <a:rPr lang="en-GB" dirty="0"/>
            </a:br>
            <a:endParaRPr lang="en-IE" dirty="0"/>
          </a:p>
        </p:txBody>
      </p:sp>
      <p:sp>
        <p:nvSpPr>
          <p:cNvPr id="3" name="Rectangle 1">
            <a:extLst>
              <a:ext uri="{FF2B5EF4-FFF2-40B4-BE49-F238E27FC236}">
                <a16:creationId xmlns:a16="http://schemas.microsoft.com/office/drawing/2014/main" id="{29E8D157-9950-0376-1CCD-03A17EC7E828}"/>
              </a:ext>
            </a:extLst>
          </p:cNvPr>
          <p:cNvSpPr>
            <a:spLocks noChangeArrowheads="1"/>
          </p:cNvSpPr>
          <p:nvPr/>
        </p:nvSpPr>
        <p:spPr bwMode="auto">
          <a:xfrm>
            <a:off x="119269" y="3710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3794" name="Picture 2">
            <a:extLst>
              <a:ext uri="{FF2B5EF4-FFF2-40B4-BE49-F238E27FC236}">
                <a16:creationId xmlns:a16="http://schemas.microsoft.com/office/drawing/2014/main" id="{53EF2C7D-6DD0-CEB7-51B2-33AF45782B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69" y="234536"/>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563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4334B-214D-4CFC-A0EC-DD0F27F00A20}"/>
              </a:ext>
            </a:extLst>
          </p:cNvPr>
          <p:cNvSpPr>
            <a:spLocks noGrp="1"/>
          </p:cNvSpPr>
          <p:nvPr>
            <p:ph type="title"/>
          </p:nvPr>
        </p:nvSpPr>
        <p:spPr>
          <a:xfrm>
            <a:off x="865495" y="951877"/>
            <a:ext cx="10515600" cy="62694"/>
          </a:xfrm>
        </p:spPr>
        <p:txBody>
          <a:bodyPr>
            <a:normAutofit fontScale="90000"/>
          </a:bodyPr>
          <a:lstStyle/>
          <a:p>
            <a:endParaRPr lang="en-IE" dirty="0"/>
          </a:p>
        </p:txBody>
      </p:sp>
      <p:sp>
        <p:nvSpPr>
          <p:cNvPr id="3" name="Rectangle 1">
            <a:extLst>
              <a:ext uri="{FF2B5EF4-FFF2-40B4-BE49-F238E27FC236}">
                <a16:creationId xmlns:a16="http://schemas.microsoft.com/office/drawing/2014/main" id="{B6CF4523-C471-4823-9AB4-26FF59245515}"/>
              </a:ext>
            </a:extLst>
          </p:cNvPr>
          <p:cNvSpPr>
            <a:spLocks noChangeArrowheads="1"/>
          </p:cNvSpPr>
          <p:nvPr/>
        </p:nvSpPr>
        <p:spPr bwMode="auto">
          <a:xfrm flipV="1">
            <a:off x="-5005619" y="3122246"/>
            <a:ext cx="29148689" cy="355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8900" b="0" i="0" u="none" strike="noStrike" cap="none" normalizeH="0" baseline="0">
                <a:ln>
                  <a:noFill/>
                </a:ln>
                <a:solidFill>
                  <a:schemeClr val="tx1"/>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hlinkClick r:id="rId2"/>
              </a:rPr>
              <a:t>This Photo</a:t>
            </a:r>
            <a:r>
              <a:rPr kumimoji="0" lang="en-US" altLang="en-US" sz="1800" b="0" i="0" u="none" strike="noStrike" cap="none" normalizeH="0" baseline="0">
                <a:ln>
                  <a:noFill/>
                </a:ln>
                <a:solidFill>
                  <a:schemeClr val="tx1"/>
                </a:solidFill>
                <a:effectLst/>
                <a:latin typeface="Arial" panose="020B0604020202020204" pitchFamily="34" charset="0"/>
              </a:rPr>
              <a:t> by Unknown Author is licensed under </a:t>
            </a:r>
            <a:r>
              <a:rPr kumimoji="0" lang="en-US" altLang="en-US" sz="1800" b="0" i="0" u="none" strike="noStrike" cap="none" normalizeH="0" baseline="0">
                <a:ln>
                  <a:noFill/>
                </a:ln>
                <a:solidFill>
                  <a:schemeClr val="tx1"/>
                </a:solidFill>
                <a:effectLst/>
                <a:latin typeface="Arial" panose="020B0604020202020204" pitchFamily="34" charset="0"/>
                <a:hlinkClick r:id="rId3"/>
              </a:rPr>
              <a:t>CC BY-SA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18" name="Picture 2">
            <a:extLst>
              <a:ext uri="{FF2B5EF4-FFF2-40B4-BE49-F238E27FC236}">
                <a16:creationId xmlns:a16="http://schemas.microsoft.com/office/drawing/2014/main" id="{37262CED-4B7B-49B5-8F9A-C01A50D46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938" y="932684"/>
            <a:ext cx="10794124" cy="52395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BDE7FD58-CF18-90F0-6482-E0D276CF2E07}"/>
              </a:ext>
            </a:extLst>
          </p:cNvPr>
          <p:cNvSpPr>
            <a:spLocks noChangeArrowheads="1"/>
          </p:cNvSpPr>
          <p:nvPr/>
        </p:nvSpPr>
        <p:spPr bwMode="auto">
          <a:xfrm>
            <a:off x="27295" y="5867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4818" name="Picture 2">
            <a:extLst>
              <a:ext uri="{FF2B5EF4-FFF2-40B4-BE49-F238E27FC236}">
                <a16:creationId xmlns:a16="http://schemas.microsoft.com/office/drawing/2014/main" id="{C08F34A1-8A71-0B03-3717-F64C8DDC8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95" y="450226"/>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15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229E-0320-466E-BFD7-8441C579830A}"/>
              </a:ext>
            </a:extLst>
          </p:cNvPr>
          <p:cNvSpPr>
            <a:spLocks noGrp="1"/>
          </p:cNvSpPr>
          <p:nvPr>
            <p:ph type="title"/>
          </p:nvPr>
        </p:nvSpPr>
        <p:spPr>
          <a:xfrm>
            <a:off x="1272209" y="834886"/>
            <a:ext cx="8778625" cy="1018361"/>
          </a:xfrm>
        </p:spPr>
        <p:txBody>
          <a:bodyPr>
            <a:normAutofit fontScale="90000"/>
          </a:bodyPr>
          <a:lstStyle/>
          <a:p>
            <a:r>
              <a:rPr lang="en-GB" b="1" dirty="0"/>
              <a:t>INCOME  TAX</a:t>
            </a:r>
            <a:br>
              <a:rPr lang="en-GB" b="1" dirty="0"/>
            </a:br>
            <a:br>
              <a:rPr lang="en-GB" b="1" dirty="0"/>
            </a:br>
            <a:br>
              <a:rPr lang="en-GB" b="1" dirty="0"/>
            </a:br>
            <a:r>
              <a:rPr lang="en-GB" sz="2800" dirty="0"/>
              <a:t>Individuals are required to register for income tax from the date of the commencement of the business.  Registration can be completed online for  all taxes through the Revenue Online System (ROS).  You  must register as  a  ROS  customer to  avail of the online service.   This  will allow  you to  file returns and make  payments online for tax liabilities.   Generally  your  accountant will complete this process on behalf of clients.  </a:t>
            </a:r>
            <a:br>
              <a:rPr lang="en-GB" sz="2800" dirty="0"/>
            </a:br>
            <a:br>
              <a:rPr lang="en-GB" sz="2800" dirty="0"/>
            </a:br>
            <a:r>
              <a:rPr lang="en-GB" sz="2800" dirty="0"/>
              <a:t>When completing the  registration for income tax,  you  will be required to  choose an accounting year end date.  </a:t>
            </a:r>
            <a:br>
              <a:rPr lang="en-GB" sz="2800" dirty="0"/>
            </a:br>
            <a:endParaRPr lang="en-IE" dirty="0"/>
          </a:p>
        </p:txBody>
      </p:sp>
      <p:sp>
        <p:nvSpPr>
          <p:cNvPr id="3" name="Rectangle 1">
            <a:extLst>
              <a:ext uri="{FF2B5EF4-FFF2-40B4-BE49-F238E27FC236}">
                <a16:creationId xmlns:a16="http://schemas.microsoft.com/office/drawing/2014/main" id="{0AF2643D-6676-EB65-73FF-6AFCD0534F6A}"/>
              </a:ext>
            </a:extLst>
          </p:cNvPr>
          <p:cNvSpPr>
            <a:spLocks noChangeArrowheads="1"/>
          </p:cNvSpPr>
          <p:nvPr/>
        </p:nvSpPr>
        <p:spPr bwMode="auto">
          <a:xfrm>
            <a:off x="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5842" name="Picture 2">
            <a:extLst>
              <a:ext uri="{FF2B5EF4-FFF2-40B4-BE49-F238E27FC236}">
                <a16:creationId xmlns:a16="http://schemas.microsoft.com/office/drawing/2014/main" id="{11FFEF2C-B651-05F5-A497-1FDAB20F5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473075"/>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09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FEDB-14DD-4A19-A3F2-2E702CC5B4BB}"/>
              </a:ext>
            </a:extLst>
          </p:cNvPr>
          <p:cNvSpPr>
            <a:spLocks noGrp="1"/>
          </p:cNvSpPr>
          <p:nvPr>
            <p:ph type="title"/>
          </p:nvPr>
        </p:nvSpPr>
        <p:spPr>
          <a:xfrm>
            <a:off x="791885" y="850283"/>
            <a:ext cx="9404723" cy="1400530"/>
          </a:xfrm>
        </p:spPr>
        <p:txBody>
          <a:bodyPr>
            <a:normAutofit fontScale="90000"/>
          </a:bodyPr>
          <a:lstStyle/>
          <a:p>
            <a:br>
              <a:rPr lang="en-GB" dirty="0"/>
            </a:br>
            <a:r>
              <a:rPr lang="en-GB" b="1" dirty="0"/>
              <a:t>Income Tax  Rates</a:t>
            </a:r>
            <a:br>
              <a:rPr lang="en-GB" dirty="0"/>
            </a:br>
            <a:br>
              <a:rPr lang="en-GB" dirty="0"/>
            </a:br>
            <a:r>
              <a:rPr lang="en-GB" dirty="0"/>
              <a:t>Standard rate of income  tax  -  20%</a:t>
            </a:r>
            <a:br>
              <a:rPr lang="en-GB" dirty="0"/>
            </a:br>
            <a:br>
              <a:rPr lang="en-GB" dirty="0"/>
            </a:br>
            <a:r>
              <a:rPr lang="en-GB" dirty="0"/>
              <a:t>Higher  rate of income tax  -  40%</a:t>
            </a:r>
            <a:br>
              <a:rPr lang="en-GB" dirty="0"/>
            </a:br>
            <a:br>
              <a:rPr lang="en-GB" dirty="0"/>
            </a:br>
            <a:r>
              <a:rPr lang="en-GB" dirty="0"/>
              <a:t>USC  0.5% on the first €12,012</a:t>
            </a:r>
            <a:br>
              <a:rPr lang="en-GB" dirty="0"/>
            </a:br>
            <a:r>
              <a:rPr lang="en-GB" dirty="0"/>
              <a:t>USC  2%  on the  next  €8,675</a:t>
            </a:r>
            <a:br>
              <a:rPr lang="en-GB" dirty="0"/>
            </a:br>
            <a:r>
              <a:rPr lang="en-GB" dirty="0"/>
              <a:t>USC 4.5% on the balance €29,313</a:t>
            </a:r>
            <a:br>
              <a:rPr lang="en-GB" dirty="0"/>
            </a:br>
            <a:endParaRPr lang="en-IE" dirty="0"/>
          </a:p>
        </p:txBody>
      </p:sp>
      <p:sp>
        <p:nvSpPr>
          <p:cNvPr id="3" name="Rectangle 1">
            <a:extLst>
              <a:ext uri="{FF2B5EF4-FFF2-40B4-BE49-F238E27FC236}">
                <a16:creationId xmlns:a16="http://schemas.microsoft.com/office/drawing/2014/main" id="{A539FEC5-B3B8-5FD1-83E5-C32A8AA318A1}"/>
              </a:ext>
            </a:extLst>
          </p:cNvPr>
          <p:cNvSpPr>
            <a:spLocks noChangeArrowheads="1"/>
          </p:cNvSpPr>
          <p:nvPr/>
        </p:nvSpPr>
        <p:spPr bwMode="auto">
          <a:xfrm>
            <a:off x="145774" y="3975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6866" name="Picture 2">
            <a:extLst>
              <a:ext uri="{FF2B5EF4-FFF2-40B4-BE49-F238E27FC236}">
                <a16:creationId xmlns:a16="http://schemas.microsoft.com/office/drawing/2014/main" id="{31F3B1BE-B0D0-EFED-4397-4E2263EE3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74" y="261040"/>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57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FF5D-0060-4AC3-B06D-6FC4212B9D1E}"/>
              </a:ext>
            </a:extLst>
          </p:cNvPr>
          <p:cNvSpPr>
            <a:spLocks noGrp="1"/>
          </p:cNvSpPr>
          <p:nvPr>
            <p:ph type="title"/>
          </p:nvPr>
        </p:nvSpPr>
        <p:spPr>
          <a:xfrm>
            <a:off x="1046922" y="1086678"/>
            <a:ext cx="9003912" cy="766569"/>
          </a:xfrm>
        </p:spPr>
        <p:txBody>
          <a:bodyPr>
            <a:normAutofit fontScale="90000"/>
          </a:bodyPr>
          <a:lstStyle/>
          <a:p>
            <a:r>
              <a:rPr lang="en-GB" dirty="0"/>
              <a:t>Preliminary Tax</a:t>
            </a:r>
            <a:br>
              <a:rPr lang="en-GB" dirty="0"/>
            </a:br>
            <a:br>
              <a:rPr lang="en-GB" dirty="0"/>
            </a:br>
            <a:br>
              <a:rPr lang="en-GB" dirty="0"/>
            </a:br>
            <a:br>
              <a:rPr lang="en-GB" dirty="0"/>
            </a:br>
            <a:r>
              <a:rPr lang="en-GB" sz="2800" dirty="0"/>
              <a:t>Preliminary tax is your  estimate of income tax,  that  you  expect to  pay for the  current tax  year,  calculated as  follows:</a:t>
            </a:r>
            <a:br>
              <a:rPr lang="en-GB" sz="2800" dirty="0"/>
            </a:br>
            <a:br>
              <a:rPr lang="en-GB" sz="2800" dirty="0"/>
            </a:br>
            <a:r>
              <a:rPr lang="en-GB" sz="2800" dirty="0"/>
              <a:t>a.  100% of  your  previous year’s liability</a:t>
            </a:r>
            <a:br>
              <a:rPr lang="en-GB" sz="2800" dirty="0"/>
            </a:br>
            <a:r>
              <a:rPr lang="en-GB" sz="2800" dirty="0"/>
              <a:t>b.  90%  of your current  tax year liability</a:t>
            </a:r>
            <a:br>
              <a:rPr lang="en-GB" sz="2800" dirty="0"/>
            </a:br>
            <a:r>
              <a:rPr lang="en-GB" sz="2800" dirty="0"/>
              <a:t>c.  105% of your pre- preceding year’s liability </a:t>
            </a:r>
            <a:r>
              <a:rPr lang="en-GB" b="1" dirty="0"/>
              <a:t>Preliminary  Tax</a:t>
            </a:r>
            <a:br>
              <a:rPr lang="en-GB" dirty="0"/>
            </a:br>
            <a:endParaRPr lang="en-IE" dirty="0"/>
          </a:p>
        </p:txBody>
      </p:sp>
      <p:sp>
        <p:nvSpPr>
          <p:cNvPr id="3" name="Rectangle 1">
            <a:extLst>
              <a:ext uri="{FF2B5EF4-FFF2-40B4-BE49-F238E27FC236}">
                <a16:creationId xmlns:a16="http://schemas.microsoft.com/office/drawing/2014/main" id="{0E4150C7-DF50-4ED8-0BA9-3D3D0CBD7711}"/>
              </a:ext>
            </a:extLst>
          </p:cNvPr>
          <p:cNvSpPr>
            <a:spLocks noChangeArrowheads="1"/>
          </p:cNvSpPr>
          <p:nvPr/>
        </p:nvSpPr>
        <p:spPr bwMode="auto">
          <a:xfrm>
            <a:off x="106018" y="6891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7890" name="Picture 2">
            <a:extLst>
              <a:ext uri="{FF2B5EF4-FFF2-40B4-BE49-F238E27FC236}">
                <a16:creationId xmlns:a16="http://schemas.microsoft.com/office/drawing/2014/main" id="{8AC3CFFD-385E-73EA-9D04-59802AB082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18" y="552588"/>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7480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05C82-0DE1-48C0-918B-41A64ECEDFF7}"/>
              </a:ext>
            </a:extLst>
          </p:cNvPr>
          <p:cNvSpPr>
            <a:spLocks noGrp="1"/>
          </p:cNvSpPr>
          <p:nvPr>
            <p:ph type="title"/>
          </p:nvPr>
        </p:nvSpPr>
        <p:spPr>
          <a:xfrm>
            <a:off x="791885" y="717761"/>
            <a:ext cx="9404723" cy="1400530"/>
          </a:xfrm>
        </p:spPr>
        <p:txBody>
          <a:bodyPr/>
          <a:lstStyle/>
          <a:p>
            <a:r>
              <a:rPr lang="en-GB" dirty="0"/>
              <a:t>DO  I NEED AN  ACCOUNTANT ?	</a:t>
            </a:r>
            <a:endParaRPr lang="en-IE" dirty="0"/>
          </a:p>
        </p:txBody>
      </p:sp>
      <p:pic>
        <p:nvPicPr>
          <p:cNvPr id="4" name="Picture 3">
            <a:extLst>
              <a:ext uri="{FF2B5EF4-FFF2-40B4-BE49-F238E27FC236}">
                <a16:creationId xmlns:a16="http://schemas.microsoft.com/office/drawing/2014/main" id="{902EC2E8-C342-4E1B-8D5C-CFF80B381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933746" y="3158396"/>
            <a:ext cx="3626080" cy="2025452"/>
          </a:xfrm>
          <a:prstGeom prst="rect">
            <a:avLst/>
          </a:prstGeom>
        </p:spPr>
      </p:pic>
      <p:sp>
        <p:nvSpPr>
          <p:cNvPr id="3" name="Rectangle 1">
            <a:extLst>
              <a:ext uri="{FF2B5EF4-FFF2-40B4-BE49-F238E27FC236}">
                <a16:creationId xmlns:a16="http://schemas.microsoft.com/office/drawing/2014/main" id="{B0A2DFC9-58FF-48BF-932B-D0DD2B002212}"/>
              </a:ext>
            </a:extLst>
          </p:cNvPr>
          <p:cNvSpPr>
            <a:spLocks noChangeArrowheads="1"/>
          </p:cNvSpPr>
          <p:nvPr/>
        </p:nvSpPr>
        <p:spPr bwMode="auto">
          <a:xfrm>
            <a:off x="145774" y="2650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8914" name="Picture 2">
            <a:extLst>
              <a:ext uri="{FF2B5EF4-FFF2-40B4-BE49-F238E27FC236}">
                <a16:creationId xmlns:a16="http://schemas.microsoft.com/office/drawing/2014/main" id="{37AF383E-7CB2-1275-D387-FF94FB7D0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74" y="128518"/>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0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9653-C947-4576-BB93-0D4E2AF78A5D}"/>
              </a:ext>
            </a:extLst>
          </p:cNvPr>
          <p:cNvSpPr>
            <a:spLocks noGrp="1"/>
          </p:cNvSpPr>
          <p:nvPr>
            <p:ph type="title"/>
          </p:nvPr>
        </p:nvSpPr>
        <p:spPr/>
        <p:txBody>
          <a:bodyPr/>
          <a:lstStyle/>
          <a:p>
            <a:pPr algn="ctr"/>
            <a:r>
              <a:rPr lang="en-GB" dirty="0">
                <a:solidFill>
                  <a:schemeClr val="accent1"/>
                </a:solidFill>
              </a:rPr>
              <a:t>DOCUMENTATION</a:t>
            </a:r>
            <a:endParaRPr lang="en-IE" dirty="0">
              <a:solidFill>
                <a:schemeClr val="accent1"/>
              </a:solidFill>
            </a:endParaRPr>
          </a:p>
        </p:txBody>
      </p:sp>
      <p:sp>
        <p:nvSpPr>
          <p:cNvPr id="3" name="Content Placeholder 2">
            <a:extLst>
              <a:ext uri="{FF2B5EF4-FFF2-40B4-BE49-F238E27FC236}">
                <a16:creationId xmlns:a16="http://schemas.microsoft.com/office/drawing/2014/main" id="{21A6B045-7FAA-4F0A-8C40-9C4FD747DFE5}"/>
              </a:ext>
            </a:extLst>
          </p:cNvPr>
          <p:cNvSpPr>
            <a:spLocks noGrp="1"/>
          </p:cNvSpPr>
          <p:nvPr>
            <p:ph idx="1"/>
          </p:nvPr>
        </p:nvSpPr>
        <p:spPr/>
        <p:txBody>
          <a:bodyPr/>
          <a:lstStyle/>
          <a:p>
            <a:r>
              <a:rPr lang="en-GB" dirty="0">
                <a:solidFill>
                  <a:schemeClr val="bg1"/>
                </a:solidFill>
              </a:rPr>
              <a:t>The  big  word in  relation to  business  expenses is  </a:t>
            </a:r>
            <a:r>
              <a:rPr lang="en-GB" dirty="0">
                <a:solidFill>
                  <a:schemeClr val="accent1"/>
                </a:solidFill>
              </a:rPr>
              <a:t>documentation,  documentation.   </a:t>
            </a:r>
            <a:r>
              <a:rPr lang="en-GB" dirty="0">
                <a:solidFill>
                  <a:schemeClr val="bg1"/>
                </a:solidFill>
              </a:rPr>
              <a:t>It  is  important  that  all documentation is  kept,  insurance  policies,  motor  taxation,  diesel.  An  expense that is  paid  by direct debits or  cash  need  to be  backed  up with  documentation/receipts</a:t>
            </a:r>
          </a:p>
          <a:p>
            <a:endParaRPr lang="en-GB" dirty="0">
              <a:solidFill>
                <a:schemeClr val="bg1"/>
              </a:solidFill>
            </a:endParaRPr>
          </a:p>
          <a:p>
            <a:r>
              <a:rPr lang="en-GB" dirty="0">
                <a:solidFill>
                  <a:schemeClr val="bg1"/>
                </a:solidFill>
              </a:rPr>
              <a:t>Do  not  forget  to  keep  medical  expenses,  doctor  and chemist  as  these can be  claimed  each  year  and for the  last  4  years if  these  bills  were not  claimed before</a:t>
            </a:r>
            <a:endParaRPr lang="en-IE" dirty="0">
              <a:solidFill>
                <a:schemeClr val="accent1"/>
              </a:solidFill>
            </a:endParaRPr>
          </a:p>
        </p:txBody>
      </p:sp>
      <p:sp>
        <p:nvSpPr>
          <p:cNvPr id="4" name="Rectangle 1">
            <a:extLst>
              <a:ext uri="{FF2B5EF4-FFF2-40B4-BE49-F238E27FC236}">
                <a16:creationId xmlns:a16="http://schemas.microsoft.com/office/drawing/2014/main" id="{5BC77383-5A6E-71E3-6999-A19C38042EC3}"/>
              </a:ext>
            </a:extLst>
          </p:cNvPr>
          <p:cNvSpPr>
            <a:spLocks noChangeArrowheads="1"/>
          </p:cNvSpPr>
          <p:nvPr/>
        </p:nvSpPr>
        <p:spPr bwMode="auto">
          <a:xfrm>
            <a:off x="92765" y="351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5122" name="Picture 2">
            <a:extLst>
              <a:ext uri="{FF2B5EF4-FFF2-40B4-BE49-F238E27FC236}">
                <a16:creationId xmlns:a16="http://schemas.microsoft.com/office/drawing/2014/main" id="{7F874CDF-86AD-48B3-7E0C-B0DCF1937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765" y="214593"/>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177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BEAC4-69E4-4C64-A74F-3609E15385A6}"/>
              </a:ext>
            </a:extLst>
          </p:cNvPr>
          <p:cNvSpPr>
            <a:spLocks noGrp="1"/>
          </p:cNvSpPr>
          <p:nvPr>
            <p:ph type="title"/>
          </p:nvPr>
        </p:nvSpPr>
        <p:spPr>
          <a:xfrm>
            <a:off x="954157" y="808382"/>
            <a:ext cx="9096677" cy="1044865"/>
          </a:xfrm>
        </p:spPr>
        <p:txBody>
          <a:bodyPr>
            <a:normAutofit fontScale="90000"/>
          </a:bodyPr>
          <a:lstStyle/>
          <a:p>
            <a:r>
              <a:rPr lang="en-GB" b="1" dirty="0"/>
              <a:t> Do I  need  an  Accountant ?</a:t>
            </a:r>
            <a:br>
              <a:rPr lang="en-GB" b="1" dirty="0"/>
            </a:br>
            <a:br>
              <a:rPr lang="en-GB" b="1" dirty="0"/>
            </a:br>
            <a:br>
              <a:rPr lang="en-GB" b="1" dirty="0"/>
            </a:br>
            <a:r>
              <a:rPr lang="en-GB" sz="2800" dirty="0"/>
              <a:t>There is  no legal requirement for  a sole trader to engage an  accountant or tax advisor.  Registration for taxes and filing of tax returns can be  completed by the business own if he/she is comfortable with the process and understands accounting and taxation systems and legal obligations and requirements.</a:t>
            </a:r>
            <a:br>
              <a:rPr lang="en-GB" sz="2800" dirty="0"/>
            </a:br>
            <a:r>
              <a:rPr lang="en-GB" sz="2800" dirty="0"/>
              <a:t>Sole trader accounts are  not  required to be  signed off by a professional and statutory audits are not required.   However, accounts  are often required by third parties such as financial institutions,  in relation to  overdraft or loan applications.  It is  usually a requirement is that accounts are signed by a professional accountant.  </a:t>
            </a:r>
            <a:br>
              <a:rPr lang="en-GB" sz="2800" dirty="0"/>
            </a:br>
            <a:br>
              <a:rPr lang="en-GB" sz="2800" dirty="0"/>
            </a:br>
            <a:br>
              <a:rPr lang="en-GB" sz="2800" dirty="0"/>
            </a:br>
            <a:br>
              <a:rPr lang="en-GB" sz="2800" dirty="0"/>
            </a:br>
            <a:br>
              <a:rPr lang="en-GB" sz="2800" dirty="0"/>
            </a:br>
            <a:br>
              <a:rPr lang="en-GB" sz="2800" dirty="0"/>
            </a:br>
            <a:br>
              <a:rPr lang="en-GB" sz="2800" dirty="0"/>
            </a:br>
            <a:br>
              <a:rPr lang="en-GB" sz="2800" dirty="0"/>
            </a:br>
            <a:br>
              <a:rPr lang="en-GB" sz="2800" dirty="0"/>
            </a:br>
            <a:br>
              <a:rPr lang="en-GB" sz="2800" dirty="0"/>
            </a:br>
            <a:br>
              <a:rPr lang="en-GB" sz="2800" dirty="0"/>
            </a:br>
            <a:r>
              <a:rPr lang="en-GB" sz="2800" dirty="0"/>
              <a:t>advisable to seek professional assistance in relation to  taxation issues  as the  taxable  system is  complex.  It allows the  business owner to focus on his/her business rather than  consuming the time with less familiar matters.  Also professionals in this  area  will ensure compliance and  assist with implementing tax efficient systems for  business</a:t>
            </a:r>
            <a:endParaRPr lang="en-IE" b="1" dirty="0"/>
          </a:p>
        </p:txBody>
      </p:sp>
      <p:sp>
        <p:nvSpPr>
          <p:cNvPr id="3" name="Rectangle 1">
            <a:extLst>
              <a:ext uri="{FF2B5EF4-FFF2-40B4-BE49-F238E27FC236}">
                <a16:creationId xmlns:a16="http://schemas.microsoft.com/office/drawing/2014/main" id="{D18F1552-38CF-25EA-61EF-3D1BC793881E}"/>
              </a:ext>
            </a:extLst>
          </p:cNvPr>
          <p:cNvSpPr>
            <a:spLocks noChangeArrowheads="1"/>
          </p:cNvSpPr>
          <p:nvPr/>
        </p:nvSpPr>
        <p:spPr bwMode="auto">
          <a:xfrm>
            <a:off x="198782" y="4770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39938" name="Picture 2">
            <a:extLst>
              <a:ext uri="{FF2B5EF4-FFF2-40B4-BE49-F238E27FC236}">
                <a16:creationId xmlns:a16="http://schemas.microsoft.com/office/drawing/2014/main" id="{0110F524-4B54-3731-DD6C-CABFF12724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82" y="340553"/>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2720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617-1240-4322-B0C7-54B995DD89ED}"/>
              </a:ext>
            </a:extLst>
          </p:cNvPr>
          <p:cNvSpPr>
            <a:spLocks noGrp="1"/>
          </p:cNvSpPr>
          <p:nvPr>
            <p:ph type="title"/>
          </p:nvPr>
        </p:nvSpPr>
        <p:spPr>
          <a:xfrm>
            <a:off x="1133475" y="212725"/>
            <a:ext cx="10515600" cy="1325563"/>
          </a:xfrm>
        </p:spPr>
        <p:txBody>
          <a:bodyPr>
            <a:normAutofit fontScale="90000"/>
          </a:bodyPr>
          <a:lstStyle/>
          <a:p>
            <a:br>
              <a:rPr lang="en-GB" b="1" dirty="0"/>
            </a:br>
            <a:r>
              <a:rPr lang="en-GB" b="1" dirty="0"/>
              <a:t>Money  Laundering </a:t>
            </a:r>
            <a:br>
              <a:rPr lang="en-GB" b="1" dirty="0"/>
            </a:br>
            <a:br>
              <a:rPr lang="en-GB" b="1" dirty="0"/>
            </a:br>
            <a:r>
              <a:rPr lang="en-GB" sz="2800" dirty="0"/>
              <a:t>The  process by  which the proceeds of  crime are processed.  </a:t>
            </a:r>
            <a:br>
              <a:rPr lang="en-GB" sz="2800" dirty="0"/>
            </a:br>
            <a:r>
              <a:rPr lang="en-GB" sz="2800" dirty="0"/>
              <a:t>Accountants  need to  carry out  AML procedures for all their clients.</a:t>
            </a:r>
            <a:br>
              <a:rPr lang="en-GB" sz="2800" dirty="0"/>
            </a:br>
            <a:r>
              <a:rPr lang="en-GB" sz="2800" dirty="0"/>
              <a:t>It is important that you ensure  that  your  ID  is  kept  up to  date (driving licences  and  passports  are  current)      </a:t>
            </a:r>
            <a:endParaRPr lang="en-IE" b="1" dirty="0"/>
          </a:p>
        </p:txBody>
      </p:sp>
      <p:sp>
        <p:nvSpPr>
          <p:cNvPr id="3" name="Rectangle 1">
            <a:extLst>
              <a:ext uri="{FF2B5EF4-FFF2-40B4-BE49-F238E27FC236}">
                <a16:creationId xmlns:a16="http://schemas.microsoft.com/office/drawing/2014/main" id="{7F304366-746A-EEC0-5658-656E1783B551}"/>
              </a:ext>
            </a:extLst>
          </p:cNvPr>
          <p:cNvSpPr>
            <a:spLocks noChangeArrowheads="1"/>
          </p:cNvSpPr>
          <p:nvPr/>
        </p:nvSpPr>
        <p:spPr bwMode="auto">
          <a:xfrm>
            <a:off x="177800" y="36250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40962" name="Picture 2">
            <a:extLst>
              <a:ext uri="{FF2B5EF4-FFF2-40B4-BE49-F238E27FC236}">
                <a16:creationId xmlns:a16="http://schemas.microsoft.com/office/drawing/2014/main" id="{7637581B-9458-6595-BCD8-689BD3841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5977"/>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36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A7E29-DE1D-4AC4-92ED-5F29DE9DD276}"/>
              </a:ext>
            </a:extLst>
          </p:cNvPr>
          <p:cNvSpPr>
            <a:spLocks noGrp="1"/>
          </p:cNvSpPr>
          <p:nvPr>
            <p:ph type="title"/>
          </p:nvPr>
        </p:nvSpPr>
        <p:spPr>
          <a:xfrm>
            <a:off x="838200" y="1171575"/>
            <a:ext cx="10515600" cy="1325563"/>
          </a:xfrm>
        </p:spPr>
        <p:txBody>
          <a:bodyPr/>
          <a:lstStyle/>
          <a:p>
            <a:endParaRPr lang="en-IE"/>
          </a:p>
        </p:txBody>
      </p:sp>
      <p:sp>
        <p:nvSpPr>
          <p:cNvPr id="4" name="Rectangle 3">
            <a:extLst>
              <a:ext uri="{FF2B5EF4-FFF2-40B4-BE49-F238E27FC236}">
                <a16:creationId xmlns:a16="http://schemas.microsoft.com/office/drawing/2014/main" id="{953BCC65-8AB1-4813-8286-1161F2A2D0D3}"/>
              </a:ext>
            </a:extLst>
          </p:cNvPr>
          <p:cNvSpPr>
            <a:spLocks noChangeArrowheads="1"/>
          </p:cNvSpPr>
          <p:nvPr/>
        </p:nvSpPr>
        <p:spPr bwMode="auto">
          <a:xfrm>
            <a:off x="1277067" y="-565053"/>
            <a:ext cx="4183116" cy="938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8" name="Picture 4">
            <a:extLst>
              <a:ext uri="{FF2B5EF4-FFF2-40B4-BE49-F238E27FC236}">
                <a16:creationId xmlns:a16="http://schemas.microsoft.com/office/drawing/2014/main" id="{9555ED85-DDBF-4964-BF32-ABD19E6E5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28" y="3406620"/>
            <a:ext cx="4514850" cy="29222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9EC3C3C7-3BA7-463E-8558-A1B152B2BD26}"/>
              </a:ext>
            </a:extLst>
          </p:cNvPr>
          <p:cNvSpPr>
            <a:spLocks noChangeArrowheads="1"/>
          </p:cNvSpPr>
          <p:nvPr/>
        </p:nvSpPr>
        <p:spPr bwMode="auto">
          <a:xfrm>
            <a:off x="5797987" y="2310458"/>
            <a:ext cx="5370381"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84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70" name="Picture 6">
            <a:extLst>
              <a:ext uri="{FF2B5EF4-FFF2-40B4-BE49-F238E27FC236}">
                <a16:creationId xmlns:a16="http://schemas.microsoft.com/office/drawing/2014/main" id="{E686D9A0-8C7D-4D5F-AC89-E1E117142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7682" y="2497138"/>
            <a:ext cx="4514850" cy="45148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A02A6F5-8084-4619-A48E-A5E74EBC7C6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47697" y="823632"/>
            <a:ext cx="3333750" cy="2324100"/>
          </a:xfrm>
          <a:prstGeom prst="rect">
            <a:avLst/>
          </a:prstGeom>
        </p:spPr>
      </p:pic>
      <p:sp>
        <p:nvSpPr>
          <p:cNvPr id="3" name="Rectangle 1">
            <a:extLst>
              <a:ext uri="{FF2B5EF4-FFF2-40B4-BE49-F238E27FC236}">
                <a16:creationId xmlns:a16="http://schemas.microsoft.com/office/drawing/2014/main" id="{51A08A79-59F8-CFAF-BEA8-1341EB6AD6C8}"/>
              </a:ext>
            </a:extLst>
          </p:cNvPr>
          <p:cNvSpPr>
            <a:spLocks noChangeArrowheads="1"/>
          </p:cNvSpPr>
          <p:nvPr/>
        </p:nvSpPr>
        <p:spPr bwMode="auto">
          <a:xfrm>
            <a:off x="120928" y="3313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41986" name="Picture 2">
            <a:extLst>
              <a:ext uri="{FF2B5EF4-FFF2-40B4-BE49-F238E27FC236}">
                <a16:creationId xmlns:a16="http://schemas.microsoft.com/office/drawing/2014/main" id="{630C5837-167F-6173-AB2C-66B7F6A914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928" y="194780"/>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93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7DAA-0126-489B-A356-660D91707958}"/>
              </a:ext>
            </a:extLst>
          </p:cNvPr>
          <p:cNvSpPr>
            <a:spLocks noGrp="1"/>
          </p:cNvSpPr>
          <p:nvPr>
            <p:ph type="title"/>
          </p:nvPr>
        </p:nvSpPr>
        <p:spPr>
          <a:xfrm>
            <a:off x="625252" y="455069"/>
            <a:ext cx="9404723" cy="1400530"/>
          </a:xfrm>
        </p:spPr>
        <p:txBody>
          <a:bodyPr/>
          <a:lstStyle/>
          <a:p>
            <a:pPr algn="ctr"/>
            <a:r>
              <a:rPr lang="en-GB" dirty="0">
                <a:solidFill>
                  <a:srgbClr val="FF0000"/>
                </a:solidFill>
              </a:rPr>
              <a:t>Sales  Invoices	</a:t>
            </a:r>
            <a:endParaRPr lang="en-IE" dirty="0">
              <a:solidFill>
                <a:srgbClr val="FF0000"/>
              </a:solidFill>
            </a:endParaRPr>
          </a:p>
        </p:txBody>
      </p:sp>
      <p:sp>
        <p:nvSpPr>
          <p:cNvPr id="3" name="Content Placeholder 2">
            <a:extLst>
              <a:ext uri="{FF2B5EF4-FFF2-40B4-BE49-F238E27FC236}">
                <a16:creationId xmlns:a16="http://schemas.microsoft.com/office/drawing/2014/main" id="{C671D47D-7A41-4A04-9BAC-B0192F4F081D}"/>
              </a:ext>
            </a:extLst>
          </p:cNvPr>
          <p:cNvSpPr>
            <a:spLocks noGrp="1"/>
          </p:cNvSpPr>
          <p:nvPr>
            <p:ph idx="1"/>
          </p:nvPr>
        </p:nvSpPr>
        <p:spPr/>
        <p:txBody>
          <a:bodyPr/>
          <a:lstStyle/>
          <a:p>
            <a:r>
              <a:rPr lang="en-GB" dirty="0">
                <a:solidFill>
                  <a:schemeClr val="bg1"/>
                </a:solidFill>
              </a:rPr>
              <a:t>The  following is  required  on  all sales invoices</a:t>
            </a:r>
          </a:p>
          <a:p>
            <a:endParaRPr lang="en-GB" dirty="0">
              <a:solidFill>
                <a:schemeClr val="bg1"/>
              </a:solidFill>
            </a:endParaRPr>
          </a:p>
          <a:p>
            <a:r>
              <a:rPr lang="en-GB" dirty="0">
                <a:solidFill>
                  <a:schemeClr val="bg1"/>
                </a:solidFill>
              </a:rPr>
              <a:t>Your  name or  your  business name</a:t>
            </a:r>
          </a:p>
          <a:p>
            <a:r>
              <a:rPr lang="en-GB" dirty="0">
                <a:solidFill>
                  <a:schemeClr val="bg1"/>
                </a:solidFill>
              </a:rPr>
              <a:t>Your  address </a:t>
            </a:r>
          </a:p>
          <a:p>
            <a:r>
              <a:rPr lang="en-GB" dirty="0">
                <a:solidFill>
                  <a:schemeClr val="bg1"/>
                </a:solidFill>
              </a:rPr>
              <a:t>Your  VAT number if  applicable</a:t>
            </a:r>
          </a:p>
          <a:p>
            <a:r>
              <a:rPr lang="en-GB" dirty="0">
                <a:solidFill>
                  <a:schemeClr val="bg1"/>
                </a:solidFill>
              </a:rPr>
              <a:t>date</a:t>
            </a:r>
          </a:p>
          <a:p>
            <a:r>
              <a:rPr lang="en-GB" dirty="0">
                <a:solidFill>
                  <a:schemeClr val="bg1"/>
                </a:solidFill>
              </a:rPr>
              <a:t>Customers name  and address</a:t>
            </a:r>
          </a:p>
          <a:p>
            <a:r>
              <a:rPr lang="en-GB" dirty="0">
                <a:solidFill>
                  <a:schemeClr val="bg1"/>
                </a:solidFill>
              </a:rPr>
              <a:t>Description  of  work carried out  or item sold  </a:t>
            </a:r>
          </a:p>
          <a:p>
            <a:r>
              <a:rPr lang="en-GB" dirty="0">
                <a:solidFill>
                  <a:schemeClr val="bg1"/>
                </a:solidFill>
              </a:rPr>
              <a:t>The  amount chargeable for  the  Job,  nett or  nett and  VAT  included lets have  a look  at  a  sample of  a  invoice</a:t>
            </a:r>
          </a:p>
          <a:p>
            <a:endParaRPr lang="en-IE" dirty="0"/>
          </a:p>
        </p:txBody>
      </p:sp>
      <p:sp>
        <p:nvSpPr>
          <p:cNvPr id="4" name="Rectangle 1">
            <a:extLst>
              <a:ext uri="{FF2B5EF4-FFF2-40B4-BE49-F238E27FC236}">
                <a16:creationId xmlns:a16="http://schemas.microsoft.com/office/drawing/2014/main" id="{F9D0CD26-ADFB-3CD5-967E-2E7786198E04}"/>
              </a:ext>
            </a:extLst>
          </p:cNvPr>
          <p:cNvSpPr>
            <a:spLocks noChangeArrowheads="1"/>
          </p:cNvSpPr>
          <p:nvPr/>
        </p:nvSpPr>
        <p:spPr bwMode="auto">
          <a:xfrm>
            <a:off x="0" y="27800"/>
            <a:ext cx="49165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McGowan Accountancy Services 2023 </a:t>
            </a:r>
          </a:p>
        </p:txBody>
      </p:sp>
      <p:pic>
        <p:nvPicPr>
          <p:cNvPr id="3074" name="Picture 2">
            <a:extLst>
              <a:ext uri="{FF2B5EF4-FFF2-40B4-BE49-F238E27FC236}">
                <a16:creationId xmlns:a16="http://schemas.microsoft.com/office/drawing/2014/main" id="{DE792209-91E6-8E45-E371-B05072B75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53" y="106880"/>
            <a:ext cx="238125" cy="238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691669-CFEA-97F7-13D9-AB8E65FBAEC8}"/>
              </a:ext>
            </a:extLst>
          </p:cNvPr>
          <p:cNvSpPr txBox="1"/>
          <p:nvPr/>
        </p:nvSpPr>
        <p:spPr>
          <a:xfrm>
            <a:off x="3001618" y="2942847"/>
            <a:ext cx="6188764" cy="369332"/>
          </a:xfrm>
          <a:prstGeom prst="rect">
            <a:avLst/>
          </a:prstGeom>
          <a:noFill/>
        </p:spPr>
        <p:txBody>
          <a:bodyPr wrap="square">
            <a:spAutoFit/>
          </a:bodyPr>
          <a:lstStyle/>
          <a:p>
            <a:r>
              <a:rPr kumimoji="0" lang="en-US" altLang="en-US" sz="1800" b="0" i="0" u="none" strike="noStrike" cap="none" normalizeH="0" baseline="0" dirty="0">
                <a:ln>
                  <a:noFill/>
                </a:ln>
                <a:solidFill>
                  <a:schemeClr val="tx1"/>
                </a:solidFill>
                <a:effectLst/>
                <a:latin typeface="Arial" panose="020B0604020202020204" pitchFamily="34" charset="0"/>
              </a:rPr>
              <a:t>n</a:t>
            </a:r>
            <a:endParaRPr lang="en-IE" dirty="0"/>
          </a:p>
        </p:txBody>
      </p:sp>
    </p:spTree>
    <p:extLst>
      <p:ext uri="{BB962C8B-B14F-4D97-AF65-F5344CB8AC3E}">
        <p14:creationId xmlns:p14="http://schemas.microsoft.com/office/powerpoint/2010/main" val="420725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DB12-3D33-4030-AE55-679CF5E6B022}"/>
              </a:ext>
            </a:extLst>
          </p:cNvPr>
          <p:cNvSpPr>
            <a:spLocks noGrp="1"/>
          </p:cNvSpPr>
          <p:nvPr>
            <p:ph type="title"/>
          </p:nvPr>
        </p:nvSpPr>
        <p:spPr>
          <a:xfrm>
            <a:off x="646111" y="837031"/>
            <a:ext cx="9404723" cy="1400530"/>
          </a:xfrm>
        </p:spPr>
        <p:txBody>
          <a:bodyPr/>
          <a:lstStyle/>
          <a:p>
            <a:pPr algn="ctr"/>
            <a:r>
              <a:rPr lang="en-GB" dirty="0">
                <a:solidFill>
                  <a:schemeClr val="accent1"/>
                </a:solidFill>
              </a:rPr>
              <a:t>Sample of Excel  daily  Sales and  Expenses summary	</a:t>
            </a:r>
            <a:endParaRPr lang="en-IE" dirty="0">
              <a:solidFill>
                <a:schemeClr val="accent1"/>
              </a:solidFill>
            </a:endParaRPr>
          </a:p>
        </p:txBody>
      </p:sp>
      <p:graphicFrame>
        <p:nvGraphicFramePr>
          <p:cNvPr id="4" name="Content Placeholder 3">
            <a:extLst>
              <a:ext uri="{FF2B5EF4-FFF2-40B4-BE49-F238E27FC236}">
                <a16:creationId xmlns:a16="http://schemas.microsoft.com/office/drawing/2014/main" id="{CE455B7B-12CE-48ED-9710-2E047B642CF6}"/>
              </a:ext>
            </a:extLst>
          </p:cNvPr>
          <p:cNvGraphicFramePr>
            <a:graphicFrameLocks noGrp="1"/>
          </p:cNvGraphicFramePr>
          <p:nvPr>
            <p:ph idx="1"/>
            <p:extLst>
              <p:ext uri="{D42A27DB-BD31-4B8C-83A1-F6EECF244321}">
                <p14:modId xmlns:p14="http://schemas.microsoft.com/office/powerpoint/2010/main" val="1504896496"/>
              </p:ext>
            </p:extLst>
          </p:nvPr>
        </p:nvGraphicFramePr>
        <p:xfrm>
          <a:off x="568171" y="1809380"/>
          <a:ext cx="10795244" cy="4023252"/>
        </p:xfrm>
        <a:graphic>
          <a:graphicData uri="http://schemas.openxmlformats.org/drawingml/2006/table">
            <a:tbl>
              <a:tblPr>
                <a:tableStyleId>{5C22544A-7EE6-4342-B048-85BDC9FD1C3A}</a:tableStyleId>
              </a:tblPr>
              <a:tblGrid>
                <a:gridCol w="1412625">
                  <a:extLst>
                    <a:ext uri="{9D8B030D-6E8A-4147-A177-3AD203B41FA5}">
                      <a16:colId xmlns:a16="http://schemas.microsoft.com/office/drawing/2014/main" val="2038644525"/>
                    </a:ext>
                  </a:extLst>
                </a:gridCol>
                <a:gridCol w="1632366">
                  <a:extLst>
                    <a:ext uri="{9D8B030D-6E8A-4147-A177-3AD203B41FA5}">
                      <a16:colId xmlns:a16="http://schemas.microsoft.com/office/drawing/2014/main" val="2564389316"/>
                    </a:ext>
                  </a:extLst>
                </a:gridCol>
                <a:gridCol w="1716078">
                  <a:extLst>
                    <a:ext uri="{9D8B030D-6E8A-4147-A177-3AD203B41FA5}">
                      <a16:colId xmlns:a16="http://schemas.microsoft.com/office/drawing/2014/main" val="2784319364"/>
                    </a:ext>
                  </a:extLst>
                </a:gridCol>
                <a:gridCol w="1747469">
                  <a:extLst>
                    <a:ext uri="{9D8B030D-6E8A-4147-A177-3AD203B41FA5}">
                      <a16:colId xmlns:a16="http://schemas.microsoft.com/office/drawing/2014/main" val="323030068"/>
                    </a:ext>
                  </a:extLst>
                </a:gridCol>
                <a:gridCol w="1757933">
                  <a:extLst>
                    <a:ext uri="{9D8B030D-6E8A-4147-A177-3AD203B41FA5}">
                      <a16:colId xmlns:a16="http://schemas.microsoft.com/office/drawing/2014/main" val="323485093"/>
                    </a:ext>
                  </a:extLst>
                </a:gridCol>
                <a:gridCol w="1691662">
                  <a:extLst>
                    <a:ext uri="{9D8B030D-6E8A-4147-A177-3AD203B41FA5}">
                      <a16:colId xmlns:a16="http://schemas.microsoft.com/office/drawing/2014/main" val="2558574987"/>
                    </a:ext>
                  </a:extLst>
                </a:gridCol>
                <a:gridCol w="837111">
                  <a:extLst>
                    <a:ext uri="{9D8B030D-6E8A-4147-A177-3AD203B41FA5}">
                      <a16:colId xmlns:a16="http://schemas.microsoft.com/office/drawing/2014/main" val="983353361"/>
                    </a:ext>
                  </a:extLst>
                </a:gridCol>
              </a:tblGrid>
              <a:tr h="148605">
                <a:tc gridSpan="5">
                  <a:txBody>
                    <a:bodyPr/>
                    <a:lstStyle/>
                    <a:p>
                      <a:pPr algn="ctr" fontAlgn="b"/>
                      <a:r>
                        <a:rPr lang="en-IE" sz="1100" u="none" strike="noStrike">
                          <a:effectLst/>
                        </a:rPr>
                        <a:t>Daily  Income  and  Expenditure</a:t>
                      </a:r>
                      <a:endParaRPr lang="en-IE" sz="1100" b="1" i="0" u="none" strike="noStrike">
                        <a:solidFill>
                          <a:srgbClr val="000000"/>
                        </a:solidFill>
                        <a:effectLst/>
                        <a:latin typeface="Calibri" panose="020F0502020204030204" pitchFamily="34" charset="0"/>
                      </a:endParaRPr>
                    </a:p>
                  </a:txBody>
                  <a:tcPr marL="7284" marR="7284" marT="7284"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3115690087"/>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4292846386"/>
                  </a:ext>
                </a:extLst>
              </a:tr>
              <a:tr h="148605">
                <a:tc>
                  <a:txBody>
                    <a:bodyPr/>
                    <a:lstStyle/>
                    <a:p>
                      <a:pPr algn="l" fontAlgn="b"/>
                      <a:r>
                        <a:rPr lang="en-IE" sz="1100" u="none" strike="noStrike">
                          <a:effectLst/>
                        </a:rPr>
                        <a:t>Date</a:t>
                      </a:r>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r>
                        <a:rPr lang="en-IE" sz="1100" u="none" strike="noStrike">
                          <a:effectLst/>
                        </a:rPr>
                        <a:t>Income</a:t>
                      </a:r>
                      <a:endParaRPr lang="en-IE" sz="1100" b="1" i="0" u="none" strike="noStrike">
                        <a:solidFill>
                          <a:srgbClr val="000000"/>
                        </a:solidFill>
                        <a:effectLst/>
                        <a:latin typeface="Calibri" panose="020F0502020204030204" pitchFamily="34" charset="0"/>
                      </a:endParaRPr>
                    </a:p>
                  </a:txBody>
                  <a:tcPr marL="7284" marR="7284" marT="7284" marB="0" anchor="b"/>
                </a:tc>
                <a:tc gridSpan="4">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1845559490"/>
                  </a:ext>
                </a:extLst>
              </a:tr>
              <a:tr h="148605">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2086855331"/>
                  </a:ext>
                </a:extLst>
              </a:tr>
              <a:tr h="148605">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ctr"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2885128839"/>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dirty="0">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dirty="0">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3060292595"/>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1152846108"/>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847276208"/>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931457738"/>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3338942152"/>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2536059586"/>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1057423611"/>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4282099032"/>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3147056249"/>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1696448241"/>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1933917001"/>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1865029094"/>
                  </a:ext>
                </a:extLst>
              </a:tr>
              <a:tr h="148605">
                <a:tc gridSpan="6">
                  <a:txBody>
                    <a:bodyPr/>
                    <a:lstStyle/>
                    <a:p>
                      <a:pPr algn="ctr" fontAlgn="b"/>
                      <a:r>
                        <a:rPr lang="en-IE" sz="1100" u="none" strike="noStrike">
                          <a:effectLst/>
                        </a:rPr>
                        <a:t>Expenditure</a:t>
                      </a:r>
                      <a:endParaRPr lang="en-IE" sz="1100" b="1" i="0" u="none" strike="noStrike">
                        <a:solidFill>
                          <a:srgbClr val="000000"/>
                        </a:solidFill>
                        <a:effectLst/>
                        <a:latin typeface="Calibri" panose="020F0502020204030204" pitchFamily="34" charset="0"/>
                      </a:endParaRPr>
                    </a:p>
                  </a:txBody>
                  <a:tcPr marL="7284" marR="7284" marT="7284" marB="0" anchor="b"/>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2962351407"/>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2362771760"/>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87482963"/>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1197644025"/>
                  </a:ext>
                </a:extLst>
              </a:tr>
              <a:tr h="148605">
                <a:tc>
                  <a:txBody>
                    <a:bodyPr/>
                    <a:lstStyle/>
                    <a:p>
                      <a:pPr algn="l" fontAlgn="b"/>
                      <a:r>
                        <a:rPr lang="en-IE" sz="1100" u="sng" strike="noStrike">
                          <a:effectLst/>
                        </a:rPr>
                        <a:t>Date</a:t>
                      </a:r>
                      <a:endParaRPr lang="en-IE" sz="1100" b="1" i="0" u="sng" strike="noStrike">
                        <a:solidFill>
                          <a:srgbClr val="000000"/>
                        </a:solidFill>
                        <a:effectLst/>
                        <a:latin typeface="Calibri" panose="020F0502020204030204" pitchFamily="34" charset="0"/>
                      </a:endParaRPr>
                    </a:p>
                  </a:txBody>
                  <a:tcPr marL="7284" marR="7284" marT="7284" marB="0" anchor="b"/>
                </a:tc>
                <a:tc>
                  <a:txBody>
                    <a:bodyPr/>
                    <a:lstStyle/>
                    <a:p>
                      <a:pPr algn="l" fontAlgn="b"/>
                      <a:r>
                        <a:rPr lang="en-IE" sz="1100" u="none" strike="noStrike">
                          <a:effectLst/>
                        </a:rPr>
                        <a:t>Expenses</a:t>
                      </a:r>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r>
                        <a:rPr lang="en-IE" sz="1100" u="none" strike="noStrike">
                          <a:effectLst/>
                        </a:rPr>
                        <a:t>Diesel</a:t>
                      </a:r>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r>
                        <a:rPr lang="en-IE" sz="1100" u="none" strike="noStrike">
                          <a:effectLst/>
                        </a:rPr>
                        <a:t>Rent</a:t>
                      </a:r>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r>
                        <a:rPr lang="en-IE" sz="1100" u="none" strike="noStrike">
                          <a:effectLst/>
                        </a:rPr>
                        <a:t>Stationery</a:t>
                      </a:r>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r>
                        <a:rPr lang="en-IE" sz="1100" u="none" strike="noStrike">
                          <a:effectLst/>
                        </a:rPr>
                        <a:t>Rates</a:t>
                      </a:r>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r>
                        <a:rPr lang="en-IE" sz="1100" u="none" strike="noStrike">
                          <a:effectLst/>
                        </a:rPr>
                        <a:t>Purchases</a:t>
                      </a:r>
                      <a:endParaRPr lang="en-IE" sz="1100" b="1" i="0" u="none" strike="noStrike">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565901746"/>
                  </a:ext>
                </a:extLst>
              </a:tr>
              <a:tr h="148605">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a:solidFill>
                          <a:srgbClr val="000000"/>
                        </a:solidFill>
                        <a:effectLst/>
                        <a:latin typeface="Calibri" panose="020F0502020204030204" pitchFamily="34" charset="0"/>
                      </a:endParaRPr>
                    </a:p>
                  </a:txBody>
                  <a:tcPr marL="7284" marR="7284" marT="7284" marB="0" anchor="b"/>
                </a:tc>
                <a:tc>
                  <a:txBody>
                    <a:bodyPr/>
                    <a:lstStyle/>
                    <a:p>
                      <a:pPr algn="l" fontAlgn="b"/>
                      <a:endParaRPr lang="en-IE" sz="1100" b="1" i="0" u="none" strike="noStrike" dirty="0">
                        <a:solidFill>
                          <a:srgbClr val="000000"/>
                        </a:solidFill>
                        <a:effectLst/>
                        <a:latin typeface="Calibri" panose="020F0502020204030204" pitchFamily="34" charset="0"/>
                      </a:endParaRPr>
                    </a:p>
                  </a:txBody>
                  <a:tcPr marL="7284" marR="7284" marT="7284" marB="0" anchor="b"/>
                </a:tc>
                <a:extLst>
                  <a:ext uri="{0D108BD9-81ED-4DB2-BD59-A6C34878D82A}">
                    <a16:rowId xmlns:a16="http://schemas.microsoft.com/office/drawing/2014/main" val="3906393322"/>
                  </a:ext>
                </a:extLst>
              </a:tr>
            </a:tbl>
          </a:graphicData>
        </a:graphic>
      </p:graphicFrame>
      <p:sp>
        <p:nvSpPr>
          <p:cNvPr id="3" name="Rectangle 1">
            <a:extLst>
              <a:ext uri="{FF2B5EF4-FFF2-40B4-BE49-F238E27FC236}">
                <a16:creationId xmlns:a16="http://schemas.microsoft.com/office/drawing/2014/main" id="{51D6B2BF-0C09-C0FF-C3C7-CF8054D72007}"/>
              </a:ext>
            </a:extLst>
          </p:cNvPr>
          <p:cNvSpPr>
            <a:spLocks noChangeArrowheads="1"/>
          </p:cNvSpPr>
          <p:nvPr/>
        </p:nvSpPr>
        <p:spPr bwMode="auto">
          <a:xfrm>
            <a:off x="0" y="3843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6146" name="Picture 2">
            <a:extLst>
              <a:ext uri="{FF2B5EF4-FFF2-40B4-BE49-F238E27FC236}">
                <a16:creationId xmlns:a16="http://schemas.microsoft.com/office/drawing/2014/main" id="{89B3049B-2E0F-0891-75A6-366729CB6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247788"/>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639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8FBE0-E43E-4145-951F-2F4739CC59B1}"/>
              </a:ext>
            </a:extLst>
          </p:cNvPr>
          <p:cNvSpPr>
            <a:spLocks noGrp="1"/>
          </p:cNvSpPr>
          <p:nvPr>
            <p:ph type="title"/>
          </p:nvPr>
        </p:nvSpPr>
        <p:spPr/>
        <p:txBody>
          <a:bodyPr/>
          <a:lstStyle/>
          <a:p>
            <a:r>
              <a:rPr lang="en-GB" dirty="0">
                <a:solidFill>
                  <a:srgbClr val="FF0000"/>
                </a:solidFill>
              </a:rPr>
              <a:t>Evidence of  Registration s</a:t>
            </a:r>
            <a:endParaRPr lang="en-IE" dirty="0">
              <a:solidFill>
                <a:srgbClr val="FF0000"/>
              </a:solidFill>
            </a:endParaRPr>
          </a:p>
        </p:txBody>
      </p:sp>
      <p:pic>
        <p:nvPicPr>
          <p:cNvPr id="5" name="Content Placeholder 4">
            <a:extLst>
              <a:ext uri="{FF2B5EF4-FFF2-40B4-BE49-F238E27FC236}">
                <a16:creationId xmlns:a16="http://schemas.microsoft.com/office/drawing/2014/main" id="{99B9763F-145F-43A8-8B0C-FCDEDEA889D5}"/>
              </a:ext>
            </a:extLst>
          </p:cNvPr>
          <p:cNvPicPr>
            <a:picLocks noGrp="1" noChangeAspect="1"/>
          </p:cNvPicPr>
          <p:nvPr>
            <p:ph idx="1"/>
          </p:nvPr>
        </p:nvPicPr>
        <p:blipFill>
          <a:blip r:embed="rId2"/>
          <a:stretch>
            <a:fillRect/>
          </a:stretch>
        </p:blipFill>
        <p:spPr>
          <a:xfrm>
            <a:off x="791305" y="1959464"/>
            <a:ext cx="10456704" cy="4796443"/>
          </a:xfrm>
        </p:spPr>
      </p:pic>
      <p:sp>
        <p:nvSpPr>
          <p:cNvPr id="3" name="Rectangle 1">
            <a:extLst>
              <a:ext uri="{FF2B5EF4-FFF2-40B4-BE49-F238E27FC236}">
                <a16:creationId xmlns:a16="http://schemas.microsoft.com/office/drawing/2014/main" id="{11B61C9B-926C-F080-F4C2-48C77FD46FB9}"/>
              </a:ext>
            </a:extLst>
          </p:cNvPr>
          <p:cNvSpPr>
            <a:spLocks noChangeArrowheads="1"/>
          </p:cNvSpPr>
          <p:nvPr/>
        </p:nvSpPr>
        <p:spPr bwMode="auto">
          <a:xfrm>
            <a:off x="66261" y="3511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7170" name="Picture 2">
            <a:extLst>
              <a:ext uri="{FF2B5EF4-FFF2-40B4-BE49-F238E27FC236}">
                <a16:creationId xmlns:a16="http://schemas.microsoft.com/office/drawing/2014/main" id="{E53C6C77-737C-57CE-C7E0-EAB77BD04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61" y="214593"/>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87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B0E9-5F3A-4E3F-BF83-01073522DFA9}"/>
              </a:ext>
            </a:extLst>
          </p:cNvPr>
          <p:cNvSpPr>
            <a:spLocks noGrp="1"/>
          </p:cNvSpPr>
          <p:nvPr>
            <p:ph type="title"/>
          </p:nvPr>
        </p:nvSpPr>
        <p:spPr>
          <a:xfrm>
            <a:off x="646111" y="1062319"/>
            <a:ext cx="9404723" cy="1400530"/>
          </a:xfrm>
        </p:spPr>
        <p:txBody>
          <a:bodyPr/>
          <a:lstStyle/>
          <a:p>
            <a:r>
              <a:rPr lang="en-GB" dirty="0">
                <a:solidFill>
                  <a:schemeClr val="accent1"/>
                </a:solidFill>
              </a:rPr>
              <a:t>Evidence  of  Registration</a:t>
            </a:r>
            <a:endParaRPr lang="en-IE" dirty="0">
              <a:solidFill>
                <a:schemeClr val="accent1"/>
              </a:solidFill>
            </a:endParaRPr>
          </a:p>
        </p:txBody>
      </p:sp>
      <p:sp>
        <p:nvSpPr>
          <p:cNvPr id="3" name="Content Placeholder 2">
            <a:extLst>
              <a:ext uri="{FF2B5EF4-FFF2-40B4-BE49-F238E27FC236}">
                <a16:creationId xmlns:a16="http://schemas.microsoft.com/office/drawing/2014/main" id="{C55570C9-E2C0-4779-89C5-3060589F6A72}"/>
              </a:ext>
            </a:extLst>
          </p:cNvPr>
          <p:cNvSpPr>
            <a:spLocks noGrp="1"/>
          </p:cNvSpPr>
          <p:nvPr>
            <p:ph idx="1"/>
          </p:nvPr>
        </p:nvSpPr>
        <p:spPr/>
        <p:txBody>
          <a:bodyPr/>
          <a:lstStyle/>
          <a:p>
            <a:r>
              <a:rPr lang="en-GB" dirty="0">
                <a:solidFill>
                  <a:schemeClr val="bg1"/>
                </a:solidFill>
              </a:rPr>
              <a:t>Social  welfare will require copy of  evidence  of  Registration.  </a:t>
            </a:r>
          </a:p>
          <a:p>
            <a:r>
              <a:rPr lang="en-GB" dirty="0">
                <a:solidFill>
                  <a:schemeClr val="bg1"/>
                </a:solidFill>
              </a:rPr>
              <a:t>When you  are  submitting all your  documents  for  final approval to DSP this  will need to  be included</a:t>
            </a:r>
          </a:p>
          <a:p>
            <a:r>
              <a:rPr lang="en-GB" dirty="0">
                <a:solidFill>
                  <a:schemeClr val="bg1"/>
                </a:solidFill>
              </a:rPr>
              <a:t>Back to  work  allowance  will not be  paid  unless  you  can  prove  that  there  is  evidence of  Registration</a:t>
            </a:r>
          </a:p>
          <a:p>
            <a:r>
              <a:rPr lang="en-GB" dirty="0">
                <a:solidFill>
                  <a:schemeClr val="bg1"/>
                </a:solidFill>
              </a:rPr>
              <a:t>You can  register yourselves or  get  an agent to register  you which  usually takes  about  a  week or so</a:t>
            </a:r>
            <a:endParaRPr lang="en-IE" dirty="0">
              <a:solidFill>
                <a:schemeClr val="bg1"/>
              </a:solidFill>
            </a:endParaRPr>
          </a:p>
        </p:txBody>
      </p:sp>
      <p:sp>
        <p:nvSpPr>
          <p:cNvPr id="4" name="Rectangle 1">
            <a:extLst>
              <a:ext uri="{FF2B5EF4-FFF2-40B4-BE49-F238E27FC236}">
                <a16:creationId xmlns:a16="http://schemas.microsoft.com/office/drawing/2014/main" id="{D0A3C7F6-1845-AFA6-0260-338FCAA65EF6}"/>
              </a:ext>
            </a:extLst>
          </p:cNvPr>
          <p:cNvSpPr>
            <a:spLocks noChangeArrowheads="1"/>
          </p:cNvSpPr>
          <p:nvPr/>
        </p:nvSpPr>
        <p:spPr bwMode="auto">
          <a:xfrm>
            <a:off x="0" y="6096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8194" name="Picture 2">
            <a:extLst>
              <a:ext uri="{FF2B5EF4-FFF2-40B4-BE49-F238E27FC236}">
                <a16:creationId xmlns:a16="http://schemas.microsoft.com/office/drawing/2014/main" id="{D2EDF70A-C866-E271-8B85-2694F3F33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473076"/>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46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F0CF-0F21-48D8-9271-C24761F8841B}"/>
              </a:ext>
            </a:extLst>
          </p:cNvPr>
          <p:cNvSpPr>
            <a:spLocks noGrp="1"/>
          </p:cNvSpPr>
          <p:nvPr>
            <p:ph type="title"/>
          </p:nvPr>
        </p:nvSpPr>
        <p:spPr>
          <a:xfrm>
            <a:off x="646111" y="452718"/>
            <a:ext cx="7762999" cy="4443484"/>
          </a:xfrm>
        </p:spPr>
        <p:txBody>
          <a:bodyPr/>
          <a:lstStyle/>
          <a:p>
            <a:r>
              <a:rPr lang="en-GB" dirty="0">
                <a:solidFill>
                  <a:schemeClr val="accent1"/>
                </a:solidFill>
              </a:rPr>
              <a:t>EVIDENCE  OF  REGISTRATION WITH  REVENUE  COMMISSIONERS</a:t>
            </a:r>
            <a:endParaRPr lang="en-IE" dirty="0">
              <a:solidFill>
                <a:schemeClr val="accent1"/>
              </a:solidFill>
            </a:endParaRPr>
          </a:p>
        </p:txBody>
      </p:sp>
      <p:sp>
        <p:nvSpPr>
          <p:cNvPr id="3" name="Content Placeholder 2">
            <a:extLst>
              <a:ext uri="{FF2B5EF4-FFF2-40B4-BE49-F238E27FC236}">
                <a16:creationId xmlns:a16="http://schemas.microsoft.com/office/drawing/2014/main" id="{7C3E3901-BDCA-44F9-8406-F148993F365B}"/>
              </a:ext>
            </a:extLst>
          </p:cNvPr>
          <p:cNvSpPr>
            <a:spLocks noGrp="1"/>
          </p:cNvSpPr>
          <p:nvPr>
            <p:ph idx="1"/>
          </p:nvPr>
        </p:nvSpPr>
        <p:spPr/>
        <p:txBody>
          <a:bodyPr/>
          <a:lstStyle/>
          <a:p>
            <a:endParaRPr lang="en-GB" dirty="0"/>
          </a:p>
          <a:p>
            <a:r>
              <a:rPr lang="en-IE" dirty="0">
                <a:solidFill>
                  <a:schemeClr val="bg1"/>
                </a:solidFill>
              </a:rPr>
              <a:t>Social  welfare   requires  evidence of  registration with  Revenue.  Once  registered  with  Revenue,  there  will be  confirmation of  the  registration,  and  Social  Welfare requires  a  copy of same. </a:t>
            </a:r>
          </a:p>
          <a:p>
            <a:r>
              <a:rPr lang="en-IE" dirty="0">
                <a:solidFill>
                  <a:schemeClr val="bg1"/>
                </a:solidFill>
              </a:rPr>
              <a:t>If  you  become  an  employer  it  is  important  that  you register  as  an  employer. It is   important  that  you  give  pay slips  weekly to  your  employees.   I  suggest  that  you  either do  the  wages  yourself  by using  a  payroll  package  or  get  a  bureau  to  do  the  wages for  you.  As  a  RPN  needs  to  be  downloaded  for  each  employee before  the  wages  are  complete.  Also  a  PSR  needs  to  be lodged  with  Revenue.   There  will be  an  automatic charge of  €4,000.00  by  Revenue if  wages  are  not  done  correctly</a:t>
            </a:r>
          </a:p>
          <a:p>
            <a:pPr marL="0" indent="0">
              <a:buNone/>
            </a:pPr>
            <a:endParaRPr lang="en-IE" dirty="0">
              <a:solidFill>
                <a:schemeClr val="bg1"/>
              </a:solidFill>
            </a:endParaRPr>
          </a:p>
        </p:txBody>
      </p:sp>
      <p:sp>
        <p:nvSpPr>
          <p:cNvPr id="4" name="Rectangle 1">
            <a:extLst>
              <a:ext uri="{FF2B5EF4-FFF2-40B4-BE49-F238E27FC236}">
                <a16:creationId xmlns:a16="http://schemas.microsoft.com/office/drawing/2014/main" id="{1091A844-D72D-426D-5209-FF2BDC99CB0E}"/>
              </a:ext>
            </a:extLst>
          </p:cNvPr>
          <p:cNvSpPr>
            <a:spLocks noChangeArrowheads="1"/>
          </p:cNvSpPr>
          <p:nvPr/>
        </p:nvSpPr>
        <p:spPr bwMode="auto">
          <a:xfrm>
            <a:off x="0" y="-161807"/>
            <a:ext cx="100637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4F7F1D7-0E6D-364E-E4DC-DEED566FA37C}"/>
              </a:ext>
            </a:extLst>
          </p:cNvPr>
          <p:cNvSpPr>
            <a:spLocks noChangeArrowheads="1"/>
          </p:cNvSpPr>
          <p:nvPr/>
        </p:nvSpPr>
        <p:spPr bwMode="auto">
          <a:xfrm>
            <a:off x="126610" y="3721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r>
              <a:rPr kumimoji="0" lang="en-US" altLang="en-US" sz="1500" b="0" i="0" u="none" strike="noStrike" cap="none" normalizeH="0" baseline="0">
                <a:ln>
                  <a:noFill/>
                </a:ln>
                <a:solidFill>
                  <a:schemeClr val="tx1"/>
                </a:solidFill>
                <a:effectLst/>
                <a:latin typeface="Arial" panose="020B0604020202020204" pitchFamily="34" charset="0"/>
              </a:rPr>
              <a:t>     </a:t>
            </a:r>
            <a:r>
              <a:rPr kumimoji="0" lang="en-US" altLang="en-US" sz="1800" b="0" i="0" u="none" strike="noStrike" cap="none" normalizeH="0" baseline="0">
                <a:ln>
                  <a:noFill/>
                </a:ln>
                <a:solidFill>
                  <a:schemeClr val="tx1"/>
                </a:solidFill>
                <a:effectLst/>
                <a:latin typeface="Arial" panose="020B0604020202020204" pitchFamily="34" charset="0"/>
              </a:rPr>
              <a:t> McGowan Accountancy Services 2023 </a:t>
            </a:r>
          </a:p>
        </p:txBody>
      </p:sp>
      <p:pic>
        <p:nvPicPr>
          <p:cNvPr id="9220" name="Picture 4">
            <a:extLst>
              <a:ext uri="{FF2B5EF4-FFF2-40B4-BE49-F238E27FC236}">
                <a16:creationId xmlns:a16="http://schemas.microsoft.com/office/drawing/2014/main" id="{B57ABEF5-6365-DE46-184F-20696EB68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10" y="235660"/>
            <a:ext cx="238125" cy="23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4636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604</TotalTime>
  <Words>2872</Words>
  <Application>Microsoft Office PowerPoint</Application>
  <PresentationFormat>Widescreen</PresentationFormat>
  <Paragraphs>230</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Century Gothic</vt:lpstr>
      <vt:lpstr>Wingdings 3</vt:lpstr>
      <vt:lpstr>Ion</vt:lpstr>
      <vt:lpstr>BOOKKEEPING </vt:lpstr>
      <vt:lpstr>BUSINESS  BANK  ACCOUNT</vt:lpstr>
      <vt:lpstr>Business  Requirements </vt:lpstr>
      <vt:lpstr>DOCUMENTATION</vt:lpstr>
      <vt:lpstr>Sales  Invoices </vt:lpstr>
      <vt:lpstr>Sample of Excel  daily  Sales and  Expenses summary </vt:lpstr>
      <vt:lpstr>Evidence of  Registration s</vt:lpstr>
      <vt:lpstr>Evidence  of  Registration</vt:lpstr>
      <vt:lpstr>EVIDENCE  OF  REGISTRATION WITH  REVENUE  COMMISSIONERS</vt:lpstr>
      <vt:lpstr> Records that should be  kept   Cheques Journal   -   is  a list of  payments made from your bank  account,  this  is  required for  each bank account Cash  Receipts Book  -  is a list of all cash  received and an explanation of where the funds have come from,  for  example,  debtors, loan, etc Sales  Day  Book -  Is  a list of all sales invoices, the  Sales  Day Book should spilt the  sales between the Vat and different types of product that you  sell Purchases  Day  Book -  Is  a list of  all purchase invoices. They  need to be  analysed into the cost of  and  expenses, and  administration expenses</vt:lpstr>
      <vt:lpstr>List of  Business  Customers/SUPPLIERS   </vt:lpstr>
      <vt:lpstr>Example of  Business  customers</vt:lpstr>
      <vt:lpstr>EVIDENCE OF  TRADING</vt:lpstr>
      <vt:lpstr>EMPLOYEES </vt:lpstr>
      <vt:lpstr>Records that should be  kept   Sales Invoice -  A copy of  all sales invoices must be maintained Purchase Invoice – A copy of all invoices listed in your  daybooks must be retained Stock Record  - The type of records here depends on your business.  This may be an  area that should be  discussed with your  accountant Bank Statements -  All bank statements from all your  accounts should be maintained.  All of  the  above  records must be kept for seven years  </vt:lpstr>
      <vt:lpstr>MENTORING AND MONITORING REVIEWS  Social  Welfare  will  carry out  mentoring and monitoring  reviews,  at  both  3  months  and 9 months.   The  review forms  will be  completed  and  signed  by  the case  officer and customer     </vt:lpstr>
      <vt:lpstr>PowerPoint Presentation</vt:lpstr>
      <vt:lpstr>  Definition of  Accounting</vt:lpstr>
      <vt:lpstr>Accounting  Definitions</vt:lpstr>
      <vt:lpstr>Accounting  Definitions</vt:lpstr>
      <vt:lpstr>Understanding  Business Operations</vt:lpstr>
      <vt:lpstr>Difference between Financial and Management Accountant</vt:lpstr>
      <vt:lpstr>Types of  Business  Ownership </vt:lpstr>
      <vt:lpstr>PowerPoint Presentation</vt:lpstr>
      <vt:lpstr>Advantages  of  being  Self-Employed</vt:lpstr>
      <vt:lpstr>Disadvantages of  Being Self-Employed</vt:lpstr>
      <vt:lpstr> Registering  a  Business Name    You  may  decide to use  your  own name  as  the business name.  However if you wish to use  a separate business name, then  you must  register  same with the Companies Registration Office   </vt:lpstr>
      <vt:lpstr>PowerPoint Presentation</vt:lpstr>
      <vt:lpstr>PowerPoint Presentation</vt:lpstr>
      <vt:lpstr>PowerPoint Presentation</vt:lpstr>
      <vt:lpstr>PowerPoint Presentation</vt:lpstr>
      <vt:lpstr>What  are   the  5  core items  that  is  required on statement within 5 days of  commencing the employment ?  The  full name  of the employer The full name of  the  employee The  address of the  employer The  expected duration of  the contract ( whether contract is  fixed or  temporary) What the  employer reasonably expects the normal length of your working day  </vt:lpstr>
      <vt:lpstr>PowerPoint Presentation</vt:lpstr>
      <vt:lpstr>Records that should be  kept   Sales Invoice -  A copy of  all sales invoices must be maintained Purchase Invoice – A copy of all invoices listed in your  daybooks must be retained Stock Record  - The type of records here depends on your business.  This may be an  area that should be  discussed with your  accountant Bank Statements -  All bank statements from all your  accounts should be maintained.  All of  the  above  records must be kept for seven years  </vt:lpstr>
      <vt:lpstr>PowerPoint Presentation</vt:lpstr>
      <vt:lpstr>INCOME  TAX   Individuals are required to register for income tax from the date of the commencement of the business.  Registration can be completed online for  all taxes through the Revenue Online System (ROS).  You  must register as  a  ROS  customer to  avail of the online service.   This  will allow  you to  file returns and make  payments online for tax liabilities.   Generally  your  accountant will complete this process on behalf of clients.    When completing the  registration for income tax,  you  will be required to  choose an accounting year end date.   </vt:lpstr>
      <vt:lpstr> Income Tax  Rates  Standard rate of income  tax  -  20%  Higher  rate of income tax  -  40%  USC  0.5% on the first €12,012 USC  2%  on the  next  €8,675 USC 4.5% on the balance €29,313 </vt:lpstr>
      <vt:lpstr>Preliminary Tax    Preliminary tax is your  estimate of income tax,  that  you  expect to  pay for the  current tax  year,  calculated as  follows:  a.  100% of  your  previous year’s liability b.  90%  of your current  tax year liability c.  105% of your pre- preceding year’s liability Preliminary  Tax </vt:lpstr>
      <vt:lpstr>DO  I NEED AN  ACCOUNTANT ? </vt:lpstr>
      <vt:lpstr> Do I  need  an  Accountant ?   There is  no legal requirement for  a sole trader to engage an  accountant or tax advisor.  Registration for taxes and filing of tax returns can be  completed by the business own if he/she is comfortable with the process and understands accounting and taxation systems and legal obligations and requirements. Sole trader accounts are  not  required to be  signed off by a professional and statutory audits are not required.   However, accounts  are often required by third parties such as financial institutions,  in relation to  overdraft or loan applications.  It is  usually a requirement is that accounts are signed by a professional accountant.             advisable to seek professional assistance in relation to  taxation issues  as the  taxable  system is  complex.  It allows the  business owner to focus on his/her business rather than  consuming the time with less familiar matters.  Also professionals in this  area  will ensure compliance and  assist with implementing tax efficient systems for  business</vt:lpstr>
      <vt:lpstr> Money  Laundering   The  process by  which the proceeds of  crime are processed.   Accountants  need to  carry out  AML procedures for all their clients. It is important that you ensure  that  your  ID  is  kept  up to  date (driving licences  and  passports  are  current)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TO FINANICAL RETURNS FOR THE SELF EMPLOYED</dc:title>
  <dc:creator>User</dc:creator>
  <cp:lastModifiedBy>John Loughran</cp:lastModifiedBy>
  <cp:revision>77</cp:revision>
  <dcterms:created xsi:type="dcterms:W3CDTF">2021-06-07T13:44:02Z</dcterms:created>
  <dcterms:modified xsi:type="dcterms:W3CDTF">2023-09-04T20:57:52Z</dcterms:modified>
</cp:coreProperties>
</file>